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66" r:id="rId17"/>
    <p:sldId id="274" r:id="rId18"/>
    <p:sldId id="277" r:id="rId19"/>
    <p:sldId id="278" r:id="rId20"/>
    <p:sldId id="280" r:id="rId21"/>
    <p:sldId id="275" r:id="rId22"/>
    <p:sldId id="28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auration de la quadrithérapie en pratique" id="{5A1576B0-D361-6242-9EE7-59B11B6F6738}">
          <p14:sldIdLst>
            <p14:sldId id="256"/>
            <p14:sldId id="257"/>
            <p14:sldId id="258"/>
            <p14:sldId id="260"/>
            <p14:sldId id="261"/>
            <p14:sldId id="264"/>
            <p14:sldId id="262"/>
            <p14:sldId id="265"/>
            <p14:sldId id="267"/>
            <p14:sldId id="268"/>
            <p14:sldId id="269"/>
            <p14:sldId id="270"/>
            <p14:sldId id="271"/>
            <p14:sldId id="273"/>
            <p14:sldId id="272"/>
            <p14:sldId id="266"/>
            <p14:sldId id="274"/>
            <p14:sldId id="277"/>
            <p14:sldId id="278"/>
            <p14:sldId id="280"/>
            <p14:sldId id="275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CF8"/>
    <a:srgbClr val="038BF9"/>
    <a:srgbClr val="001969"/>
    <a:srgbClr val="FFFFFF"/>
    <a:srgbClr val="000000"/>
    <a:srgbClr val="FBE3D6"/>
    <a:srgbClr val="FFFF00"/>
    <a:srgbClr val="F2CFEE"/>
    <a:srgbClr val="E59EDD"/>
    <a:srgbClr val="D9F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3"/>
    <p:restoredTop sz="94737"/>
  </p:normalViewPr>
  <p:slideViewPr>
    <p:cSldViewPr snapToGrid="0">
      <p:cViewPr>
        <p:scale>
          <a:sx n="94" d="100"/>
          <a:sy n="94" d="100"/>
        </p:scale>
        <p:origin x="122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65E7-CCF9-9440-AD62-8A8F9A9475D8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E6D6-9544-F04B-A020-22323CD1A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87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36EAC-8DC0-352A-E0FA-085ADCCC0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BFCB4-D443-C832-0AAB-4B3F4697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2355C-30A6-6B0D-5AEB-A02D59E7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72305-1B97-61A5-CC85-A233202B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31A25-CA16-40F6-D430-68EC1D0B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E3680-23F1-9F79-D770-34A80A0A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A3A6A5-E271-2CF4-7B7E-BB197797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AF8DE-1B17-E28A-5536-2BCC8932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67E31-EAA6-60FB-2329-16A92D7F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AB5C5-2F73-9246-05BC-33911D35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7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5CC950-AB8A-1BA7-B28E-E1011E705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D014EE-CE9F-8FC5-42F9-3B5096DA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E219E-C28D-EAB6-7E10-F1C9C931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D76A-5998-569B-AA22-9C0A3341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F204F-F730-C360-3EB9-F268D074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4ADA0-E332-0B60-ECFB-8E9FFA51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BEA10-7308-BC93-45FA-8922A688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668A1-00C6-EF3E-F28F-81B9829A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4756E-ECBC-C682-B25B-7A6CBF1A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7C1A6-C11D-1BF9-CC56-F6861DCF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AAB30-D581-4549-EAED-18387B3B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FC832A-11E4-74E5-48AC-552820A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1C334-4D6D-DA44-4844-828C2AF4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763E9C-EEC1-E7AF-20CE-1D7B91F6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6ACA2-8C44-25F3-4D8D-1C6A9D4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8EB1B-5D82-5894-AE7F-A96717B0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1038F-FDA8-20F4-D251-6EF744452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D44D9-E4F5-0F1E-EC27-FDFF1E4A3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8BBAB2-9E25-02DE-7183-85B0F61B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2420C-7986-69C5-9AE8-460DBFFD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40F6C-A5F6-7ABD-45B7-494DD59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9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E1728-5CFD-2D8E-A3D9-E50120B6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BE1D6-D172-3B2A-4512-AA84FD07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3FC034-379F-961C-EC48-9E2FD3F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9209B9-EC11-4589-579C-63BF7297C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0F581-FEF4-AE23-B116-E1FC745F7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372B02-FFAC-1698-024F-C59AF4AA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5C893F-0E20-FE4F-0895-91CB787E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6FFC39-E709-568A-B405-39E1D2DB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2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01A32-C042-0E77-D8A1-D1EDDFD7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53328-B2AB-833B-E8F7-905525F9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E21142-A9A0-7FF4-902E-C36668FB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554DDB-420E-C6D6-3FBD-78B8D461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AF4B90-90F7-7923-6E22-8EF89C77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7A86A6-A625-4FBF-174F-3402A0A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F431C6-831B-01D2-9715-6C29D8B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7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32E7C-E5F0-3800-C6A7-1B8E302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86D1F-BC68-7338-4D33-E2F662F1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0EE86A-DAC9-03C0-82AD-EDF26592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A74F6-7946-2684-3CA2-2872A8A5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38367-9E2B-D66B-7B51-E0AB97E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4E5A5-0C6A-BDB8-4E65-CE206972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538B5-9ACD-7621-225D-0B5060E6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8B6403-5457-4224-8BED-BFD8D0C26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A89D3-F1DA-E619-2B03-B93B2F02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BCA78-7DA9-7D1E-095D-077C67C7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428EDF-1A20-B78B-E380-7B4A98F6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BC7D3-9822-CA6E-6F7A-08AECC2C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F30260-F63C-524B-9B25-95C94F8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CE114-62F4-D105-831A-DD2055C9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F02C5-1D07-6794-F28B-742ABABC9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765A4-C43C-3346-B43E-6A86F0E00F8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22CCE-9D40-41CD-3880-3C7E9BC05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DD4955-74DD-96DE-C15E-7C3AE9EE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3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D6205-7A60-2B48-4863-5F9DF657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17" y="1122363"/>
            <a:ext cx="11030551" cy="238760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Le cardiologue et la formation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FEBB4A-0003-87D0-3644-D71F5AE3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17" y="3602038"/>
            <a:ext cx="10051983" cy="279876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Défis et opportunités</a:t>
            </a:r>
          </a:p>
          <a:p>
            <a:pPr algn="l"/>
            <a:endParaRPr lang="fr-FR" b="1" dirty="0"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Dr Clément Bècle – CCOL.  – Clinique de la Sauvegarde – Lyon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6FD7EE3-1B37-E5A7-755D-D275EE1A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14" y="5814864"/>
            <a:ext cx="1112714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35687-CDF0-7704-BAA6-4F0B13DD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3E9E3B8-5BDC-E2CC-A71B-3E994E35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ED4BC7-7DCB-5257-E352-506D639A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11E7135-ACA7-80ED-1073-45E83BA77FB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117146B3-AFBB-5826-1A97-87A4C16C5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25151758-CF7A-A79E-8873-BFABCEEEA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29EDA1-120C-F63A-D0C9-9DC7D6342BC5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08BD6-7FB6-FB51-FA66-7A8B866267F2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22F9E5B-6A2A-8FA1-B1CD-6C067F605D2B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086E6-BEDC-0FA9-28E1-E85D7A7D60A8}"/>
              </a:ext>
            </a:extLst>
          </p:cNvPr>
          <p:cNvSpPr/>
          <p:nvPr/>
        </p:nvSpPr>
        <p:spPr>
          <a:xfrm>
            <a:off x="7574507" y="3035249"/>
            <a:ext cx="2218004" cy="499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</a:rPr>
              <a:t>options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60317-FB99-087C-744D-49C22FBAD30E}"/>
              </a:ext>
            </a:extLst>
          </p:cNvPr>
          <p:cNvSpPr/>
          <p:nvPr/>
        </p:nvSpPr>
        <p:spPr>
          <a:xfrm>
            <a:off x="1978664" y="3994427"/>
            <a:ext cx="2463664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cardiologie interventionnelle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9D819-25FE-4966-6448-E8D6AB45FCA7}"/>
              </a:ext>
            </a:extLst>
          </p:cNvPr>
          <p:cNvSpPr/>
          <p:nvPr/>
        </p:nvSpPr>
        <p:spPr>
          <a:xfrm>
            <a:off x="4661033" y="3994427"/>
            <a:ext cx="246366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rythmologie stimulation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DDF3B-3F34-ADB7-B3D4-387F0E8B187C}"/>
              </a:ext>
            </a:extLst>
          </p:cNvPr>
          <p:cNvSpPr/>
          <p:nvPr/>
        </p:nvSpPr>
        <p:spPr>
          <a:xfrm>
            <a:off x="7328848" y="3994427"/>
            <a:ext cx="246366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imagerie cardiovasculaire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543EBE-5A57-9403-E881-C979464EC535}"/>
              </a:ext>
            </a:extLst>
          </p:cNvPr>
          <p:cNvSpPr/>
          <p:nvPr/>
        </p:nvSpPr>
        <p:spPr>
          <a:xfrm>
            <a:off x="1978664" y="5003244"/>
            <a:ext cx="2463664" cy="9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coronarographie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angioplastie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structurel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E54D3-C1C3-CDF1-A6FC-5D9009FB082B}"/>
              </a:ext>
            </a:extLst>
          </p:cNvPr>
          <p:cNvSpPr/>
          <p:nvPr/>
        </p:nvSpPr>
        <p:spPr>
          <a:xfrm>
            <a:off x="4661033" y="5003244"/>
            <a:ext cx="2463663" cy="9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électrophysiologie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ablation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stimulation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6C9FF4-1C2F-EB74-3B7D-A11FBA3911E7}"/>
              </a:ext>
            </a:extLst>
          </p:cNvPr>
          <p:cNvSpPr/>
          <p:nvPr/>
        </p:nvSpPr>
        <p:spPr>
          <a:xfrm>
            <a:off x="7328848" y="5003244"/>
            <a:ext cx="2463663" cy="9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ETO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remnographie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tomodensitométrie</a:t>
            </a:r>
          </a:p>
        </p:txBody>
      </p:sp>
    </p:spTree>
    <p:extLst>
      <p:ext uri="{BB962C8B-B14F-4D97-AF65-F5344CB8AC3E}">
        <p14:creationId xmlns:p14="http://schemas.microsoft.com/office/powerpoint/2010/main" val="146703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253E4-5D04-0B8B-FD39-0E7E91AA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E675DB6-A696-F17C-189D-BCAC85CD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F86C25-5EF3-42D8-3438-5D3CE5D8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5590435-A172-0182-C141-4EE4DAF50AE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3BA09AA4-6AD9-4BAF-3F8D-88C0A26B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34A22A40-DEEC-0844-E957-DC2838C88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3035C8-3AB3-D68B-1F85-80F5293BDB7D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BE638-45C1-5133-381A-E5EA43976687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4582522-B787-38FE-1C72-5443D29F3926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E80506C-5B90-7670-B3F8-07B8A7B3CF09}"/>
              </a:ext>
            </a:extLst>
          </p:cNvPr>
          <p:cNvSpPr/>
          <p:nvPr/>
        </p:nvSpPr>
        <p:spPr>
          <a:xfrm>
            <a:off x="7574507" y="3035249"/>
            <a:ext cx="2218004" cy="499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</a:rPr>
              <a:t>FST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E3B75-41C9-8AF5-44AB-84A8CCA396F7}"/>
              </a:ext>
            </a:extLst>
          </p:cNvPr>
          <p:cNvSpPr/>
          <p:nvPr/>
        </p:nvSpPr>
        <p:spPr>
          <a:xfrm>
            <a:off x="1978664" y="3994427"/>
            <a:ext cx="1883652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cardiologie pédiatrique et congénitale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DF340-37F8-7986-84E5-E034F4F4B292}"/>
              </a:ext>
            </a:extLst>
          </p:cNvPr>
          <p:cNvSpPr/>
          <p:nvPr/>
        </p:nvSpPr>
        <p:spPr>
          <a:xfrm>
            <a:off x="4067033" y="3994427"/>
            <a:ext cx="188365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médecine du sport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C5E97-6050-16A9-5DAE-DC72E04C6B79}"/>
              </a:ext>
            </a:extLst>
          </p:cNvPr>
          <p:cNvSpPr/>
          <p:nvPr/>
        </p:nvSpPr>
        <p:spPr>
          <a:xfrm>
            <a:off x="6155404" y="3994427"/>
            <a:ext cx="188365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médecine du sommeil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092713-E44B-AE86-7ADC-F5C0E098E2B9}"/>
              </a:ext>
            </a:extLst>
          </p:cNvPr>
          <p:cNvSpPr/>
          <p:nvPr/>
        </p:nvSpPr>
        <p:spPr>
          <a:xfrm>
            <a:off x="8243775" y="3994427"/>
            <a:ext cx="188365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pharmacologie</a:t>
            </a:r>
          </a:p>
        </p:txBody>
      </p:sp>
    </p:spTree>
    <p:extLst>
      <p:ext uri="{BB962C8B-B14F-4D97-AF65-F5344CB8AC3E}">
        <p14:creationId xmlns:p14="http://schemas.microsoft.com/office/powerpoint/2010/main" val="126513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D9C2-327C-422A-6695-CA2F68F6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8E2FEC-D376-8119-03D3-2FFF6417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7205A0E-49FC-5E8C-BD3A-96C3CDB1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61EFBDE-CC1F-6C9C-97E6-1FC59A965EED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3D1A3A0-78C6-4730-A82A-225DE886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E765F072-2BCC-AAA4-F45D-4717BBD1C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CBB54E-9B62-38BF-2DAE-D10EB1B87E3B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09498-FF14-851B-D635-1C101943A082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95D4DE9-66F0-9B6D-6B78-CB74086E6C46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D0BB5-C617-6F5D-4087-EBFF8AA151CF}"/>
              </a:ext>
            </a:extLst>
          </p:cNvPr>
          <p:cNvSpPr/>
          <p:nvPr/>
        </p:nvSpPr>
        <p:spPr>
          <a:xfrm>
            <a:off x="3302757" y="3035249"/>
            <a:ext cx="6489754" cy="499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</a:rPr>
              <a:t>DIU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CFD2A-7705-EB35-B8F0-B292AA26634B}"/>
              </a:ext>
            </a:extLst>
          </p:cNvPr>
          <p:cNvSpPr/>
          <p:nvPr/>
        </p:nvSpPr>
        <p:spPr>
          <a:xfrm>
            <a:off x="3302756" y="3645766"/>
            <a:ext cx="6489753" cy="27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cardiologie congénitale, du fœtus à l’adulte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cardiologie </a:t>
            </a:r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néphro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-gériatrie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DESIU cardio-oncologie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HTA, risque cardiovasculaire et rénal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échocardiographie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imagerie cardiovasculaire : multimodalités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prise en charge de l’insuffisance cardiaque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rythmologie et stimulation cardiaque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USIC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525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8D71B-99EC-88BD-9105-1531D065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ED3FC6-2D14-4314-D946-F6373DD7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C96888-2456-C37E-C6F3-923D1338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D10A2902-5C2E-416D-4DE7-1F8BE446085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2ECFA5D-EDDE-802E-9FFD-1A0DD02B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5495B461-799D-964C-70BC-4A2FBA16C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D52C3D-73C3-17AE-6AAE-BE47C04EEA8E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94CDA0-4AFD-9DE7-B590-AC19BB385A9F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10BAB84-4450-0BDF-6144-75F9ACBE2FDD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91CB-25CB-E6B0-EF02-6DFA58C77200}"/>
              </a:ext>
            </a:extLst>
          </p:cNvPr>
          <p:cNvSpPr/>
          <p:nvPr/>
        </p:nvSpPr>
        <p:spPr>
          <a:xfrm>
            <a:off x="3302757" y="3035249"/>
            <a:ext cx="6489754" cy="499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</a:rPr>
              <a:t>Congrès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33E43-98B9-6F87-E320-FAAC5528E73C}"/>
              </a:ext>
            </a:extLst>
          </p:cNvPr>
          <p:cNvSpPr/>
          <p:nvPr/>
        </p:nvSpPr>
        <p:spPr>
          <a:xfrm>
            <a:off x="3302756" y="3645766"/>
            <a:ext cx="6489753" cy="27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CNCF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CNCH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JESFC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JFIC-CAT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ESC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GERS-P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USIC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Cœur et Sport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282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0BCEF-FD0C-8B42-22C6-2EDDD9B86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3F3EDE-58B8-F873-9ECA-86BE90C5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E5B713-F908-C38C-188E-22C22937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EAE8D02-20D7-B703-9326-2BF7EE1D746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382E1FAC-D4A7-4E17-6EDF-B95EA1EA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0EBF25EA-2A5A-BE01-B947-A6B2CC914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6790E4-0408-F8F5-4516-F763C61129A4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2D96C-6A03-C48B-F981-88C0477341CD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A26D96F-6409-34DD-0F17-115A96A6FA31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7AD8D-10B5-2B37-EAAF-EEB3AB6B42F7}"/>
              </a:ext>
            </a:extLst>
          </p:cNvPr>
          <p:cNvSpPr/>
          <p:nvPr/>
        </p:nvSpPr>
        <p:spPr>
          <a:xfrm>
            <a:off x="7574507" y="3035249"/>
            <a:ext cx="2218004" cy="499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</a:rPr>
              <a:t>SNC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CFC1F-F652-8FA6-D227-D60E6543F5FF}"/>
              </a:ext>
            </a:extLst>
          </p:cNvPr>
          <p:cNvSpPr/>
          <p:nvPr/>
        </p:nvSpPr>
        <p:spPr>
          <a:xfrm>
            <a:off x="1978664" y="3994427"/>
            <a:ext cx="1883652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Aide création de cabinet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CEC9A-6E79-3730-98D1-6C1D9ED7B43B}"/>
              </a:ext>
            </a:extLst>
          </p:cNvPr>
          <p:cNvSpPr/>
          <p:nvPr/>
        </p:nvSpPr>
        <p:spPr>
          <a:xfrm>
            <a:off x="4067033" y="3994427"/>
            <a:ext cx="188365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Outils modernes, IA,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BAC54D-6EA1-889C-6B9D-17029B755114}"/>
              </a:ext>
            </a:extLst>
          </p:cNvPr>
          <p:cNvSpPr/>
          <p:nvPr/>
        </p:nvSpPr>
        <p:spPr>
          <a:xfrm>
            <a:off x="6155404" y="3994427"/>
            <a:ext cx="188365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Remplacements, poste d’internes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DD9F9-A579-335C-F7BD-D2B5D13530AF}"/>
              </a:ext>
            </a:extLst>
          </p:cNvPr>
          <p:cNvSpPr/>
          <p:nvPr/>
        </p:nvSpPr>
        <p:spPr>
          <a:xfrm>
            <a:off x="8243775" y="3994427"/>
            <a:ext cx="1883653" cy="910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Gestion cabinet moderne</a:t>
            </a:r>
          </a:p>
        </p:txBody>
      </p:sp>
    </p:spTree>
    <p:extLst>
      <p:ext uri="{BB962C8B-B14F-4D97-AF65-F5344CB8AC3E}">
        <p14:creationId xmlns:p14="http://schemas.microsoft.com/office/powerpoint/2010/main" val="351630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3DCA-272E-AAEA-20C3-98E30356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65C9323-DEC3-A80E-3B0D-26F7605B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16F937-9EE6-A3BD-6D73-AB9230E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4902540-ADA3-B3DA-175C-756B4437071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F823FA1-11BC-D024-2E1B-5C470333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565763C5-B2D1-5FA3-E3E1-870915EC4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ACC591-79C2-2A2F-D946-52D81B7D1788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6C787-B7F7-D2F8-9C1D-546E34D262EC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049A7A4-F424-82AE-D724-31CB0A8BE9AE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7D958-ADC7-F9A8-F533-E3628E172231}"/>
              </a:ext>
            </a:extLst>
          </p:cNvPr>
          <p:cNvSpPr/>
          <p:nvPr/>
        </p:nvSpPr>
        <p:spPr>
          <a:xfrm>
            <a:off x="3302757" y="3035249"/>
            <a:ext cx="6489754" cy="499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</a:rPr>
              <a:t>Information de qualité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7C4D2-7800-ED9D-ACF1-B96275B2A624}"/>
              </a:ext>
            </a:extLst>
          </p:cNvPr>
          <p:cNvSpPr/>
          <p:nvPr/>
        </p:nvSpPr>
        <p:spPr>
          <a:xfrm>
            <a:off x="3302756" y="3645766"/>
            <a:ext cx="6489753" cy="276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 err="1">
                <a:solidFill>
                  <a:schemeClr val="tx1"/>
                </a:solidFill>
                <a:latin typeface="Garamond" panose="02020404030301010803" pitchFamily="18" charset="0"/>
              </a:rPr>
              <a:t>cncf.eu</a:t>
            </a:r>
            <a:endParaRPr lang="fr-FR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Newsletters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Veille bibliographique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Vidéos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 congrès, …</a:t>
            </a:r>
          </a:p>
          <a:p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amicales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soirées cardiologiques de formation</a:t>
            </a: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revues cardiologiques (le cardiologue, …)</a:t>
            </a:r>
          </a:p>
          <a:p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Et créer les données donc participer aux 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études</a:t>
            </a:r>
          </a:p>
          <a:p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4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F8C1-EAC1-78AC-8086-20CDCC649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B1871-3B4F-A805-D21B-E3A2183A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850E4AA-39A4-EA62-1FBB-872111507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B297E00-C89D-7C48-ED34-5D6BCDE32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8" y="1623798"/>
            <a:ext cx="1135380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Apprentissage de la spécialité</a:t>
            </a: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i="1" u="sng" dirty="0">
                <a:latin typeface="Garamond" panose="02020404030301010803" pitchFamily="18" charset="0"/>
              </a:rPr>
              <a:t>Enjeux</a:t>
            </a:r>
            <a:r>
              <a:rPr lang="fr-FR" altLang="fr-FR" i="1" dirty="0">
                <a:latin typeface="Garamond" panose="02020404030301010803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b="1" i="1" dirty="0">
                <a:latin typeface="Garamond" panose="02020404030301010803" pitchFamily="18" charset="0"/>
              </a:rPr>
              <a:t>transmettre les compétences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rôle du </a:t>
            </a:r>
            <a:r>
              <a:rPr lang="fr-FR" altLang="fr-FR" b="1" i="1" dirty="0">
                <a:latin typeface="Garamond" panose="02020404030301010803" pitchFamily="18" charset="0"/>
              </a:rPr>
              <a:t>CNCF</a:t>
            </a:r>
            <a:r>
              <a:rPr lang="fr-FR" altLang="fr-FR" i="1" dirty="0">
                <a:latin typeface="Garamond" panose="02020404030301010803" pitchFamily="18" charset="0"/>
              </a:rPr>
              <a:t> : congrès, site, newsletter, amicales, soirées, recherche fondamentale et clinique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rôle du </a:t>
            </a:r>
            <a:r>
              <a:rPr lang="fr-FR" altLang="fr-FR" b="1" i="1" dirty="0">
                <a:latin typeface="Garamond" panose="02020404030301010803" pitchFamily="18" charset="0"/>
              </a:rPr>
              <a:t>SNC</a:t>
            </a:r>
            <a:r>
              <a:rPr lang="fr-FR" altLang="fr-FR" i="1" dirty="0">
                <a:latin typeface="Garamond" panose="02020404030301010803" pitchFamily="18" charset="0"/>
              </a:rPr>
              <a:t> : outils modernes, gestion d’un cabinet, découverte du libéral, accompagnement à la création de cabinet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être : tous les stages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faire : rôle des CCA, des PH, </a:t>
            </a:r>
            <a:r>
              <a:rPr lang="fr-FR" altLang="fr-FR" b="1" i="1" dirty="0">
                <a:latin typeface="Garamond" panose="02020404030301010803" pitchFamily="18" charset="0"/>
              </a:rPr>
              <a:t>création de postes d’internes en clinique, en libéral</a:t>
            </a:r>
          </a:p>
        </p:txBody>
      </p:sp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BFC1D165-9299-0E93-AC47-EF7D058A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4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EF610-3181-D8A1-44D9-A11E3A82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B5A15-EC14-20BE-C134-676ED6D0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formation continue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A32BCBD-CD1D-055B-27A5-A4A9D6E2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FD1FD3-87E4-ED8F-F142-3F8EC170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76" y="1864464"/>
            <a:ext cx="7662305" cy="312907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64FE94AF-BD2F-3151-9A31-FF67903D9BD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m/s hors série n° 1, vol. 41, octobre 2025 - https://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doi.org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/10.1051/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medsci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/2025130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13E218-14C7-ACEC-BEE3-39DB3C55D473}"/>
              </a:ext>
            </a:extLst>
          </p:cNvPr>
          <p:cNvSpPr txBox="1"/>
          <p:nvPr/>
        </p:nvSpPr>
        <p:spPr>
          <a:xfrm>
            <a:off x="838200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🧑🏻‍⚕️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34438C-D48E-ABA1-6A9F-3058C76B7E59}"/>
              </a:ext>
            </a:extLst>
          </p:cNvPr>
          <p:cNvSpPr txBox="1"/>
          <p:nvPr/>
        </p:nvSpPr>
        <p:spPr>
          <a:xfrm>
            <a:off x="9912824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👨🏼‍⚕️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83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FC514-36C2-B2A9-CCD1-CEDC1C7D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A4FEA-96AC-D235-1C10-3EE2C99B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formation continue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5A299C0-3209-2A2E-4AE3-D9FB74F3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15E477-C53C-0028-A4BB-D44173019CF1}"/>
              </a:ext>
            </a:extLst>
          </p:cNvPr>
          <p:cNvSpPr txBox="1"/>
          <p:nvPr/>
        </p:nvSpPr>
        <p:spPr>
          <a:xfrm>
            <a:off x="838200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🧑🏻‍⚕️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67B984-FE90-679B-6C3F-6CD9E07BBDCA}"/>
              </a:ext>
            </a:extLst>
          </p:cNvPr>
          <p:cNvSpPr txBox="1"/>
          <p:nvPr/>
        </p:nvSpPr>
        <p:spPr>
          <a:xfrm>
            <a:off x="9912824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👨🏼‍⚕️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F394BA-E966-AB39-E101-DD783F766BE1}"/>
              </a:ext>
            </a:extLst>
          </p:cNvPr>
          <p:cNvSpPr/>
          <p:nvPr/>
        </p:nvSpPr>
        <p:spPr>
          <a:xfrm>
            <a:off x="6243852" y="2008488"/>
            <a:ext cx="914400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42521A-5097-EC00-45A1-4885F220EC61}"/>
              </a:ext>
            </a:extLst>
          </p:cNvPr>
          <p:cNvSpPr/>
          <p:nvPr/>
        </p:nvSpPr>
        <p:spPr>
          <a:xfrm>
            <a:off x="8180695" y="3863104"/>
            <a:ext cx="1440976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législations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260A9-EC08-3EDF-6892-932F3E78F84E}"/>
              </a:ext>
            </a:extLst>
          </p:cNvPr>
          <p:cNvSpPr/>
          <p:nvPr/>
        </p:nvSpPr>
        <p:spPr>
          <a:xfrm>
            <a:off x="7954373" y="1335846"/>
            <a:ext cx="1667298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Technologie au cabinet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70D017-5F8B-1F1A-F8FD-9D864D751AD0}"/>
              </a:ext>
            </a:extLst>
          </p:cNvPr>
          <p:cNvSpPr/>
          <p:nvPr/>
        </p:nvSpPr>
        <p:spPr>
          <a:xfrm>
            <a:off x="2843865" y="2931314"/>
            <a:ext cx="121237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études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244B2-EEBF-CB39-95B3-9232AEA10D48}"/>
              </a:ext>
            </a:extLst>
          </p:cNvPr>
          <p:cNvSpPr/>
          <p:nvPr/>
        </p:nvSpPr>
        <p:spPr>
          <a:xfrm>
            <a:off x="3717881" y="1739091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médicaments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8AA1C-A696-F63B-F59A-F1D7ED73D16E}"/>
              </a:ext>
            </a:extLst>
          </p:cNvPr>
          <p:cNvSpPr/>
          <p:nvPr/>
        </p:nvSpPr>
        <p:spPr>
          <a:xfrm>
            <a:off x="4979451" y="3180674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imagerie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7FB264-D382-8BE1-1D31-B2CA5895570E}"/>
              </a:ext>
            </a:extLst>
          </p:cNvPr>
          <p:cNvSpPr/>
          <p:nvPr/>
        </p:nvSpPr>
        <p:spPr>
          <a:xfrm>
            <a:off x="7429514" y="2570686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coro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/</a:t>
            </a:r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rythmo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5AD814-BCF4-A76F-2087-8D6A4623E446}"/>
              </a:ext>
            </a:extLst>
          </p:cNvPr>
          <p:cNvSpPr/>
          <p:nvPr/>
        </p:nvSpPr>
        <p:spPr>
          <a:xfrm>
            <a:off x="5987390" y="4714999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recos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0D19C-75D3-36A2-048A-91E65D4EF460}"/>
              </a:ext>
            </a:extLst>
          </p:cNvPr>
          <p:cNvSpPr/>
          <p:nvPr/>
        </p:nvSpPr>
        <p:spPr>
          <a:xfrm>
            <a:off x="3365311" y="4312669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Délégation de tâches</a:t>
            </a:r>
          </a:p>
        </p:txBody>
      </p:sp>
    </p:spTree>
    <p:extLst>
      <p:ext uri="{BB962C8B-B14F-4D97-AF65-F5344CB8AC3E}">
        <p14:creationId xmlns:p14="http://schemas.microsoft.com/office/powerpoint/2010/main" val="378666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2261-3B86-6B86-0206-3E72763BE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165F6-662D-787B-C94E-A7309B2D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formation continue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1B4D569-695D-904B-09DE-FA4E356C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1AF8D43-6C8D-5B45-1520-BC0D7D8F4CEC}"/>
              </a:ext>
            </a:extLst>
          </p:cNvPr>
          <p:cNvSpPr txBox="1"/>
          <p:nvPr/>
        </p:nvSpPr>
        <p:spPr>
          <a:xfrm>
            <a:off x="838200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🧑🏻‍⚕️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7B4F8C-2F26-0BB4-9623-F2FCC1D01E1E}"/>
              </a:ext>
            </a:extLst>
          </p:cNvPr>
          <p:cNvSpPr txBox="1"/>
          <p:nvPr/>
        </p:nvSpPr>
        <p:spPr>
          <a:xfrm>
            <a:off x="9912824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👨🏼‍⚕️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6140-A907-7138-822E-977A30E4D2A8}"/>
              </a:ext>
            </a:extLst>
          </p:cNvPr>
          <p:cNvSpPr/>
          <p:nvPr/>
        </p:nvSpPr>
        <p:spPr>
          <a:xfrm>
            <a:off x="3588229" y="4802716"/>
            <a:ext cx="166729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9B512B-AA71-7FB0-3BF0-1C17E3FE4990}"/>
              </a:ext>
            </a:extLst>
          </p:cNvPr>
          <p:cNvSpPr/>
          <p:nvPr/>
        </p:nvSpPr>
        <p:spPr>
          <a:xfrm>
            <a:off x="3588228" y="2289328"/>
            <a:ext cx="1667298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législations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F0C98-E683-9CF2-0649-C5990F7A0294}"/>
              </a:ext>
            </a:extLst>
          </p:cNvPr>
          <p:cNvSpPr/>
          <p:nvPr/>
        </p:nvSpPr>
        <p:spPr>
          <a:xfrm>
            <a:off x="3592778" y="3127124"/>
            <a:ext cx="1667298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Technologie au cabinet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F2123E-4E12-F5A8-1F47-3D5A10184ADA}"/>
              </a:ext>
            </a:extLst>
          </p:cNvPr>
          <p:cNvSpPr/>
          <p:nvPr/>
        </p:nvSpPr>
        <p:spPr>
          <a:xfrm>
            <a:off x="6858172" y="3949592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études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CFC4D-052D-CB62-BE46-375112E063BC}"/>
              </a:ext>
            </a:extLst>
          </p:cNvPr>
          <p:cNvSpPr/>
          <p:nvPr/>
        </p:nvSpPr>
        <p:spPr>
          <a:xfrm>
            <a:off x="6858169" y="2289328"/>
            <a:ext cx="1671848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médicaments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3CC09-A59F-6C71-0000-98A91005228E}"/>
              </a:ext>
            </a:extLst>
          </p:cNvPr>
          <p:cNvSpPr/>
          <p:nvPr/>
        </p:nvSpPr>
        <p:spPr>
          <a:xfrm>
            <a:off x="6858171" y="4792416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imagerie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E023A7-F435-6DA5-4DE4-F43621413159}"/>
              </a:ext>
            </a:extLst>
          </p:cNvPr>
          <p:cNvSpPr/>
          <p:nvPr/>
        </p:nvSpPr>
        <p:spPr>
          <a:xfrm>
            <a:off x="6858172" y="3106768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coro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/</a:t>
            </a:r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rythmo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2F477E-C1EB-77F3-7188-65084F498BAC}"/>
              </a:ext>
            </a:extLst>
          </p:cNvPr>
          <p:cNvSpPr/>
          <p:nvPr/>
        </p:nvSpPr>
        <p:spPr>
          <a:xfrm>
            <a:off x="6858170" y="5635240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recos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CCB3C6-5259-D1B8-9872-4F0B991776E3}"/>
              </a:ext>
            </a:extLst>
          </p:cNvPr>
          <p:cNvSpPr/>
          <p:nvPr/>
        </p:nvSpPr>
        <p:spPr>
          <a:xfrm>
            <a:off x="3588229" y="3964920"/>
            <a:ext cx="1671847" cy="70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Délégation de tâches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F36DAC-A2C0-A820-907D-9C87F52C2FC3}"/>
              </a:ext>
            </a:extLst>
          </p:cNvPr>
          <p:cNvSpPr/>
          <p:nvPr/>
        </p:nvSpPr>
        <p:spPr>
          <a:xfrm>
            <a:off x="2961563" y="1519849"/>
            <a:ext cx="2943699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SNC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21AE9-76C3-E325-8DCF-49695796E8A6}"/>
              </a:ext>
            </a:extLst>
          </p:cNvPr>
          <p:cNvSpPr/>
          <p:nvPr/>
        </p:nvSpPr>
        <p:spPr>
          <a:xfrm>
            <a:off x="6222244" y="1519767"/>
            <a:ext cx="2943699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CNCF</a:t>
            </a:r>
          </a:p>
        </p:txBody>
      </p:sp>
    </p:spTree>
    <p:extLst>
      <p:ext uri="{BB962C8B-B14F-4D97-AF65-F5344CB8AC3E}">
        <p14:creationId xmlns:p14="http://schemas.microsoft.com/office/powerpoint/2010/main" val="2867112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26524-DE73-803A-AAD7-794BD3F0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liens et conflits d’intérêts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CBEE1B-9284-0020-A65E-004D4E076E8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https://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www.transparence.sante.gouv.fr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/pages/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infosbeneficiaires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/?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refine.id_beneficiaire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=303167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63B7CE7-9328-75B9-D946-2304AD90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3C46E3-5F88-DAA6-C584-15D7073C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86" y="1945608"/>
            <a:ext cx="6220227" cy="42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B9AA4-FEB0-F058-6950-581C4D58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E3F26-2EAF-FE20-3049-CB2D09D0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formation continue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4E4D0F0A-161E-408A-43B3-9AF98213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1F7C7F5-FB2A-2361-DE45-91482B59D1C7}"/>
              </a:ext>
            </a:extLst>
          </p:cNvPr>
          <p:cNvSpPr txBox="1"/>
          <p:nvPr/>
        </p:nvSpPr>
        <p:spPr>
          <a:xfrm>
            <a:off x="838200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🧑🏻‍⚕️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620282-C3DF-6BF9-44EE-4BABF7F05220}"/>
              </a:ext>
            </a:extLst>
          </p:cNvPr>
          <p:cNvSpPr txBox="1"/>
          <p:nvPr/>
        </p:nvSpPr>
        <p:spPr>
          <a:xfrm>
            <a:off x="9912824" y="2644170"/>
            <a:ext cx="144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👨🏼‍⚕️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37F6D-FCAF-3B05-548C-56EE33544F78}"/>
              </a:ext>
            </a:extLst>
          </p:cNvPr>
          <p:cNvSpPr/>
          <p:nvPr/>
        </p:nvSpPr>
        <p:spPr>
          <a:xfrm>
            <a:off x="4624150" y="1690688"/>
            <a:ext cx="2943699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Congrès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0BA44-FD23-2BEE-607C-6FEEB1874DE3}"/>
              </a:ext>
            </a:extLst>
          </p:cNvPr>
          <p:cNvSpPr/>
          <p:nvPr/>
        </p:nvSpPr>
        <p:spPr>
          <a:xfrm>
            <a:off x="4624150" y="2454477"/>
            <a:ext cx="2943699" cy="57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DPC, </a:t>
            </a:r>
            <a:r>
              <a:rPr lang="fr-FR" b="1" i="1" dirty="0" err="1">
                <a:solidFill>
                  <a:schemeClr val="bg1"/>
                </a:solidFill>
                <a:latin typeface="Garamond" panose="02020404030301010803" pitchFamily="18" charset="0"/>
              </a:rPr>
              <a:t>formatcoeur</a:t>
            </a:r>
            <a:endParaRPr lang="fr-FR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7E2B2-C42F-6397-8CCA-4CB5F731ECE7}"/>
              </a:ext>
            </a:extLst>
          </p:cNvPr>
          <p:cNvSpPr/>
          <p:nvPr/>
        </p:nvSpPr>
        <p:spPr>
          <a:xfrm>
            <a:off x="4624150" y="3218266"/>
            <a:ext cx="2943699" cy="57409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Publications : .txt .</a:t>
            </a:r>
            <a:r>
              <a:rPr lang="fr-FR" b="1" i="1" dirty="0" err="1">
                <a:solidFill>
                  <a:schemeClr val="bg1"/>
                </a:solidFill>
                <a:latin typeface="Garamond" panose="02020404030301010803" pitchFamily="18" charset="0"/>
              </a:rPr>
              <a:t>avi</a:t>
            </a:r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3B7C1-F351-4AAC-1CB5-AEFBDF9F3407}"/>
              </a:ext>
            </a:extLst>
          </p:cNvPr>
          <p:cNvSpPr/>
          <p:nvPr/>
        </p:nvSpPr>
        <p:spPr>
          <a:xfrm>
            <a:off x="4624150" y="3982055"/>
            <a:ext cx="2943699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Ateliers imagerie / 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12517A-F4E4-72A9-4E1F-D9D92A7144C7}"/>
              </a:ext>
            </a:extLst>
          </p:cNvPr>
          <p:cNvSpPr/>
          <p:nvPr/>
        </p:nvSpPr>
        <p:spPr>
          <a:xfrm>
            <a:off x="4624149" y="4745844"/>
            <a:ext cx="2943699" cy="57409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études, articles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322383-5D92-7319-76EE-4708F35A7E8A}"/>
              </a:ext>
            </a:extLst>
          </p:cNvPr>
          <p:cNvSpPr/>
          <p:nvPr/>
        </p:nvSpPr>
        <p:spPr>
          <a:xfrm>
            <a:off x="4624149" y="5509633"/>
            <a:ext cx="2943699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Soirées amicales</a:t>
            </a:r>
          </a:p>
        </p:txBody>
      </p:sp>
    </p:spTree>
    <p:extLst>
      <p:ext uri="{BB962C8B-B14F-4D97-AF65-F5344CB8AC3E}">
        <p14:creationId xmlns:p14="http://schemas.microsoft.com/office/powerpoint/2010/main" val="140328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B23D-1A96-A656-AA9A-344C6162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13D6F0F-2F8A-FCE1-9385-99A9DDC5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9182576">
            <a:off x="2975036" y="344886"/>
            <a:ext cx="6864032" cy="71304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6AAEE2-6974-DB5A-9A62-25678741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diffuser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F32E127-85EC-AC7D-4811-CF3B336D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AA01A9F7-6B8F-50DD-6C22-A5FBD6863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3604" y="581374"/>
            <a:ext cx="893064" cy="893064"/>
          </a:xfrm>
          <a:prstGeom prst="rect">
            <a:avLst/>
          </a:prstGeom>
        </p:spPr>
      </p:pic>
      <p:pic>
        <p:nvPicPr>
          <p:cNvPr id="17" name="Graphique 16" descr="Homme médecin avec un remplissage uni">
            <a:extLst>
              <a:ext uri="{FF2B5EF4-FFF2-40B4-BE49-F238E27FC236}">
                <a16:creationId xmlns:a16="http://schemas.microsoft.com/office/drawing/2014/main" id="{559B6B39-55D0-40DF-F71F-F5825E20F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2352" y="3043023"/>
            <a:ext cx="1327404" cy="1327404"/>
          </a:xfrm>
          <a:prstGeom prst="rect">
            <a:avLst/>
          </a:prstGeom>
        </p:spPr>
      </p:pic>
      <p:pic>
        <p:nvPicPr>
          <p:cNvPr id="18" name="Graphique 17" descr="Femme médecin avec un remplissage uni">
            <a:extLst>
              <a:ext uri="{FF2B5EF4-FFF2-40B4-BE49-F238E27FC236}">
                <a16:creationId xmlns:a16="http://schemas.microsoft.com/office/drawing/2014/main" id="{1D60E21D-8C3A-A77E-A4BC-27C636DC5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5228" y="3043024"/>
            <a:ext cx="1327403" cy="132740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A987038-6228-6013-A996-39D829266FC2}"/>
              </a:ext>
            </a:extLst>
          </p:cNvPr>
          <p:cNvSpPr txBox="1"/>
          <p:nvPr/>
        </p:nvSpPr>
        <p:spPr>
          <a:xfrm>
            <a:off x="5581949" y="206446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internes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FA6794C-F99C-5968-5DCD-7A5C6B34369F}"/>
              </a:ext>
            </a:extLst>
          </p:cNvPr>
          <p:cNvSpPr txBox="1"/>
          <p:nvPr/>
        </p:nvSpPr>
        <p:spPr>
          <a:xfrm>
            <a:off x="8309256" y="3176906"/>
            <a:ext cx="99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infirmières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64C0608-FAFB-790C-DB69-69A59552ECA8}"/>
              </a:ext>
            </a:extLst>
          </p:cNvPr>
          <p:cNvSpPr txBox="1"/>
          <p:nvPr/>
        </p:nvSpPr>
        <p:spPr>
          <a:xfrm>
            <a:off x="7607805" y="413218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secrétaires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EC99E14-871E-90A4-31C3-81CCA19B6C0F}"/>
              </a:ext>
            </a:extLst>
          </p:cNvPr>
          <p:cNvSpPr txBox="1"/>
          <p:nvPr/>
        </p:nvSpPr>
        <p:spPr>
          <a:xfrm>
            <a:off x="5965228" y="534502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latin typeface="Garamond" panose="02020404030301010803" pitchFamily="18" charset="0"/>
              </a:rPr>
              <a:t>cpts</a:t>
            </a:r>
            <a:endParaRPr lang="fr-FR" i="1" dirty="0">
              <a:latin typeface="Garamond" panose="02020404030301010803" pitchFamily="18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E6D496C-3A3F-CC4A-11B9-029630D4AB88}"/>
              </a:ext>
            </a:extLst>
          </p:cNvPr>
          <p:cNvSpPr txBox="1"/>
          <p:nvPr/>
        </p:nvSpPr>
        <p:spPr>
          <a:xfrm>
            <a:off x="7368601" y="5304080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Garamond" panose="02020404030301010803" pitchFamily="18" charset="0"/>
              </a:rPr>
              <a:t>médecins </a:t>
            </a:r>
          </a:p>
          <a:p>
            <a:pPr algn="ctr"/>
            <a:r>
              <a:rPr lang="fr-FR" i="1" dirty="0">
                <a:latin typeface="Garamond" panose="02020404030301010803" pitchFamily="18" charset="0"/>
              </a:rPr>
              <a:t>généralistes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80E6A1-259D-5CE7-98F3-D000F57E2EC5}"/>
              </a:ext>
            </a:extLst>
          </p:cNvPr>
          <p:cNvSpPr txBox="1"/>
          <p:nvPr/>
        </p:nvSpPr>
        <p:spPr>
          <a:xfrm>
            <a:off x="3993287" y="516035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cardiologues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3F1B6B6-A3EF-F282-D730-E33DE6C4E0F1}"/>
              </a:ext>
            </a:extLst>
          </p:cNvPr>
          <p:cNvSpPr txBox="1"/>
          <p:nvPr/>
        </p:nvSpPr>
        <p:spPr>
          <a:xfrm>
            <a:off x="3750136" y="204491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externes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7090F50-371D-43FB-5FC4-1D96EE1495C4}"/>
              </a:ext>
            </a:extLst>
          </p:cNvPr>
          <p:cNvSpPr txBox="1"/>
          <p:nvPr/>
        </p:nvSpPr>
        <p:spPr>
          <a:xfrm>
            <a:off x="2947196" y="365722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politiques</a:t>
            </a:r>
          </a:p>
        </p:txBody>
      </p:sp>
    </p:spTree>
    <p:extLst>
      <p:ext uri="{BB962C8B-B14F-4D97-AF65-F5344CB8AC3E}">
        <p14:creationId xmlns:p14="http://schemas.microsoft.com/office/powerpoint/2010/main" val="2707963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69814-158D-3EB6-C129-F70798F0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4810E-207E-B0F4-34C2-48625024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conclusion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50743B1-BC43-E3D7-AB3F-B5A988F3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27E584E-0822-F975-FAB6-FB83C1EC0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2090172"/>
            <a:ext cx="740504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i="1" dirty="0">
                <a:latin typeface="Garamond" panose="02020404030301010803" pitchFamily="18" charset="0"/>
              </a:rPr>
              <a:t>Attractivité</a:t>
            </a:r>
            <a:r>
              <a:rPr lang="fr-FR" altLang="fr-FR" i="1" dirty="0">
                <a:latin typeface="Garamond" panose="02020404030301010803" pitchFamily="18" charset="0"/>
              </a:rPr>
              <a:t> de la filière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i="1" dirty="0">
                <a:latin typeface="Garamond" panose="02020404030301010803" pitchFamily="18" charset="0"/>
              </a:rPr>
              <a:t>Définir les </a:t>
            </a:r>
            <a:r>
              <a:rPr lang="fr-FR" altLang="fr-FR" b="1" i="1" dirty="0">
                <a:latin typeface="Garamond" panose="02020404030301010803" pitchFamily="18" charset="0"/>
              </a:rPr>
              <a:t>compétences</a:t>
            </a:r>
            <a:r>
              <a:rPr lang="fr-FR" altLang="fr-FR" i="1" dirty="0">
                <a:latin typeface="Garamond" panose="02020404030301010803" pitchFamily="18" charset="0"/>
              </a:rPr>
              <a:t> requises pour être un </a:t>
            </a:r>
            <a:r>
              <a:rPr lang="fr-FR" altLang="fr-FR" b="1" i="1" dirty="0">
                <a:latin typeface="Garamond" panose="02020404030301010803" pitchFamily="18" charset="0"/>
              </a:rPr>
              <a:t>bon cardiologue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i="1" dirty="0">
                <a:latin typeface="Garamond" panose="02020404030301010803" pitchFamily="18" charset="0"/>
              </a:rPr>
              <a:t>Continuer d’investir la formation des </a:t>
            </a:r>
            <a:r>
              <a:rPr lang="fr-FR" altLang="fr-FR" b="1" i="1" dirty="0">
                <a:latin typeface="Garamond" panose="02020404030301010803" pitchFamily="18" charset="0"/>
              </a:rPr>
              <a:t>externes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i="1" dirty="0">
                <a:latin typeface="Garamond" panose="02020404030301010803" pitchFamily="18" charset="0"/>
              </a:rPr>
              <a:t>Investir la formation théorique et pratique des </a:t>
            </a:r>
            <a:r>
              <a:rPr lang="fr-FR" altLang="fr-FR" b="1" i="1" dirty="0">
                <a:latin typeface="Garamond" panose="02020404030301010803" pitchFamily="18" charset="0"/>
              </a:rPr>
              <a:t>internes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i="1" dirty="0">
                <a:latin typeface="Garamond" panose="02020404030301010803" pitchFamily="18" charset="0"/>
              </a:rPr>
              <a:t>Investir la formation </a:t>
            </a:r>
            <a:r>
              <a:rPr lang="fr-FR" altLang="fr-FR" b="1" i="1" dirty="0">
                <a:latin typeface="Garamond" panose="02020404030301010803" pitchFamily="18" charset="0"/>
              </a:rPr>
              <a:t>entrepreneuriale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i="1" dirty="0">
                <a:latin typeface="Garamond" panose="02020404030301010803" pitchFamily="18" charset="0"/>
              </a:rPr>
              <a:t>Tous les supports, dont le </a:t>
            </a:r>
            <a:r>
              <a:rPr lang="fr-FR" altLang="fr-FR" b="1" i="1" dirty="0">
                <a:latin typeface="Garamond" panose="02020404030301010803" pitchFamily="18" charset="0"/>
              </a:rPr>
              <a:t>lien humain </a:t>
            </a:r>
            <a:r>
              <a:rPr lang="fr-FR" altLang="fr-FR" i="1" dirty="0">
                <a:latin typeface="Garamond" panose="02020404030301010803" pitchFamily="18" charset="0"/>
              </a:rPr>
              <a:t>: amicales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701B2C-D42C-FA3D-1D50-E0BB1574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41" y="1764464"/>
            <a:ext cx="3759958" cy="3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3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79DFB-B45B-08E9-5720-68961646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CD34C-F606-780D-D8C1-9CA4D965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formation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AC51482-2ABA-BC2F-6206-38D4BEFA2D4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Larousse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012E9AD-91A8-228F-6D34-7E22FB4F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6B60BF5-F36D-86AE-89C7-20EFE75868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39242"/>
            <a:ext cx="573938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Action de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donner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 à quelqu'un, à un groupe,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les connaissances nécessaires à l'exercice d'une activité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 : La formation des cadres.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i="1" u="none" strike="noStrike" cap="none" normalizeH="0" baseline="0" dirty="0">
              <a:ln>
                <a:noFill/>
              </a:ln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Ensemble de ces connaissances 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: Avoir une bonne formation technique. Il est médecin de formation.</a:t>
            </a:r>
          </a:p>
        </p:txBody>
      </p:sp>
      <p:pic>
        <p:nvPicPr>
          <p:cNvPr id="8" name="Graphique 7" descr="Homme médecin avec un remplissage uni">
            <a:extLst>
              <a:ext uri="{FF2B5EF4-FFF2-40B4-BE49-F238E27FC236}">
                <a16:creationId xmlns:a16="http://schemas.microsoft.com/office/drawing/2014/main" id="{1D7408C0-4583-A09D-6302-952E009AB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425" y="4318587"/>
            <a:ext cx="1327404" cy="1327404"/>
          </a:xfrm>
          <a:prstGeom prst="rect">
            <a:avLst/>
          </a:prstGeom>
        </p:spPr>
      </p:pic>
      <p:pic>
        <p:nvPicPr>
          <p:cNvPr id="12" name="Graphique 11" descr="Femme médecin avec un remplissage uni">
            <a:extLst>
              <a:ext uri="{FF2B5EF4-FFF2-40B4-BE49-F238E27FC236}">
                <a16:creationId xmlns:a16="http://schemas.microsoft.com/office/drawing/2014/main" id="{44362942-FBCF-6A3B-35DA-FAFA6574E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8301" y="4318588"/>
            <a:ext cx="1327403" cy="1327403"/>
          </a:xfrm>
          <a:prstGeom prst="rect">
            <a:avLst/>
          </a:prstGeom>
        </p:spPr>
      </p:pic>
      <p:pic>
        <p:nvPicPr>
          <p:cNvPr id="14" name="Graphique 13" descr="Profil mâle contour">
            <a:extLst>
              <a:ext uri="{FF2B5EF4-FFF2-40B4-BE49-F238E27FC236}">
                <a16:creationId xmlns:a16="http://schemas.microsoft.com/office/drawing/2014/main" id="{CAE3863E-5205-E664-EC3D-D9E048A3E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5427" y="1692527"/>
            <a:ext cx="1327403" cy="1327403"/>
          </a:xfrm>
          <a:prstGeom prst="rect">
            <a:avLst/>
          </a:prstGeom>
        </p:spPr>
      </p:pic>
      <p:pic>
        <p:nvPicPr>
          <p:cNvPr id="16" name="Graphique 15" descr="Profil femelle contour">
            <a:extLst>
              <a:ext uri="{FF2B5EF4-FFF2-40B4-BE49-F238E27FC236}">
                <a16:creationId xmlns:a16="http://schemas.microsoft.com/office/drawing/2014/main" id="{D71DBF7B-1B90-83EF-B1BD-EA0A91DA7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8302" y="1690688"/>
            <a:ext cx="1327402" cy="1327402"/>
          </a:xfrm>
          <a:prstGeom prst="rect">
            <a:avLst/>
          </a:prstGeom>
        </p:spPr>
      </p:pic>
      <p:pic>
        <p:nvPicPr>
          <p:cNvPr id="18" name="Graphique 17" descr="Tête avec engrenages avec un remplissage uni">
            <a:extLst>
              <a:ext uri="{FF2B5EF4-FFF2-40B4-BE49-F238E27FC236}">
                <a16:creationId xmlns:a16="http://schemas.microsoft.com/office/drawing/2014/main" id="{4B152018-5F94-F957-CBDF-3C8901CB83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1710" y="3463667"/>
            <a:ext cx="893064" cy="893064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A508DB93-B38D-6870-4AF1-F8E46E741437}"/>
              </a:ext>
            </a:extLst>
          </p:cNvPr>
          <p:cNvSpPr/>
          <p:nvPr/>
        </p:nvSpPr>
        <p:spPr>
          <a:xfrm rot="15910999">
            <a:off x="7296826" y="3085306"/>
            <a:ext cx="2217420" cy="1649786"/>
          </a:xfrm>
          <a:prstGeom prst="arc">
            <a:avLst>
              <a:gd name="adj1" fmla="val 11335126"/>
              <a:gd name="adj2" fmla="val 0"/>
            </a:avLst>
          </a:prstGeom>
          <a:noFill/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74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F27D-F8AA-1CBF-2AC5-7D7B85E9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8D5DA-F40D-B5DB-736F-1CE7F8D7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formation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E92B1C5B-4405-8D40-06B4-4FDAD17804F3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Larousse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F5E5918-A5F0-74BC-A494-7B5BFC9D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AA9E34B-5A18-B2CB-711F-0A85D35F5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839242"/>
            <a:ext cx="575578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Action de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donner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 à quelqu'un, à un groupe,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les connaissances nécessaires à l'exercice d'une activité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 : La formation des cadres.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i="1" u="none" strike="noStrike" cap="none" normalizeH="0" baseline="0" dirty="0">
              <a:ln>
                <a:noFill/>
              </a:ln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Ensemble de ces connaissances 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: Avoir une bonne formation technique. Il est médecin de formation.</a:t>
            </a:r>
          </a:p>
        </p:txBody>
      </p:sp>
      <p:pic>
        <p:nvPicPr>
          <p:cNvPr id="8" name="Graphique 7" descr="Homme médecin avec un remplissage uni">
            <a:extLst>
              <a:ext uri="{FF2B5EF4-FFF2-40B4-BE49-F238E27FC236}">
                <a16:creationId xmlns:a16="http://schemas.microsoft.com/office/drawing/2014/main" id="{06259C12-6AF5-9FA3-2695-EA714D8A4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552" y="2933841"/>
            <a:ext cx="1327404" cy="1327404"/>
          </a:xfrm>
          <a:prstGeom prst="rect">
            <a:avLst/>
          </a:prstGeom>
        </p:spPr>
      </p:pic>
      <p:pic>
        <p:nvPicPr>
          <p:cNvPr id="12" name="Graphique 11" descr="Femme médecin avec un remplissage uni">
            <a:extLst>
              <a:ext uri="{FF2B5EF4-FFF2-40B4-BE49-F238E27FC236}">
                <a16:creationId xmlns:a16="http://schemas.microsoft.com/office/drawing/2014/main" id="{BDB8C368-28CD-0588-4FC2-4EC5EEA91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8428" y="2933842"/>
            <a:ext cx="1327403" cy="1327403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0F45582-094B-099D-3B6B-3A2C51A3E1AD}"/>
              </a:ext>
            </a:extLst>
          </p:cNvPr>
          <p:cNvCxnSpPr/>
          <p:nvPr/>
        </p:nvCxnSpPr>
        <p:spPr>
          <a:xfrm flipV="1">
            <a:off x="8887968" y="1885329"/>
            <a:ext cx="0" cy="10485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A3A44D0-C1D2-445B-31A6-AB10256B7383}"/>
              </a:ext>
            </a:extLst>
          </p:cNvPr>
          <p:cNvCxnSpPr>
            <a:cxnSpLocks/>
          </p:cNvCxnSpPr>
          <p:nvPr/>
        </p:nvCxnSpPr>
        <p:spPr>
          <a:xfrm flipV="1">
            <a:off x="9786622" y="2305922"/>
            <a:ext cx="503008" cy="6911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B67E8AE-3D1E-3445-BDAD-5B3FB11CF667}"/>
              </a:ext>
            </a:extLst>
          </p:cNvPr>
          <p:cNvCxnSpPr>
            <a:cxnSpLocks/>
          </p:cNvCxnSpPr>
          <p:nvPr/>
        </p:nvCxnSpPr>
        <p:spPr>
          <a:xfrm>
            <a:off x="10035830" y="3658616"/>
            <a:ext cx="10476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7E73D03-1458-624B-0F2C-761090281126}"/>
              </a:ext>
            </a:extLst>
          </p:cNvPr>
          <p:cNvCxnSpPr>
            <a:cxnSpLocks/>
          </p:cNvCxnSpPr>
          <p:nvPr/>
        </p:nvCxnSpPr>
        <p:spPr>
          <a:xfrm flipH="1" flipV="1">
            <a:off x="7351776" y="2305922"/>
            <a:ext cx="632462" cy="6694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0B12B3B-23D5-4BB8-B4B9-6E4AA6A4BFF5}"/>
              </a:ext>
            </a:extLst>
          </p:cNvPr>
          <p:cNvCxnSpPr>
            <a:cxnSpLocks/>
          </p:cNvCxnSpPr>
          <p:nvPr/>
        </p:nvCxnSpPr>
        <p:spPr>
          <a:xfrm>
            <a:off x="6747952" y="3658616"/>
            <a:ext cx="10476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D284247-7A17-D1BC-A985-5FAA6AF77747}"/>
              </a:ext>
            </a:extLst>
          </p:cNvPr>
          <p:cNvCxnSpPr/>
          <p:nvPr/>
        </p:nvCxnSpPr>
        <p:spPr>
          <a:xfrm flipV="1">
            <a:off x="8887968" y="4331054"/>
            <a:ext cx="0" cy="1048512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2C0009D-887F-CC5D-8DAB-4FE1F8F02A8E}"/>
              </a:ext>
            </a:extLst>
          </p:cNvPr>
          <p:cNvCxnSpPr>
            <a:cxnSpLocks/>
          </p:cNvCxnSpPr>
          <p:nvPr/>
        </p:nvCxnSpPr>
        <p:spPr>
          <a:xfrm flipH="1" flipV="1">
            <a:off x="9811006" y="4355438"/>
            <a:ext cx="540000" cy="777394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B8CF392-86DE-B085-BF50-A64B50EB2071}"/>
              </a:ext>
            </a:extLst>
          </p:cNvPr>
          <p:cNvCxnSpPr>
            <a:cxnSpLocks/>
          </p:cNvCxnSpPr>
          <p:nvPr/>
        </p:nvCxnSpPr>
        <p:spPr>
          <a:xfrm flipV="1">
            <a:off x="7351776" y="4367630"/>
            <a:ext cx="577343" cy="662745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2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0418-A765-600C-7682-98819A6B1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00B64-316C-17D3-4D55-1161760B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sélection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FA398EB-60FE-3CB4-A75C-4855E1316010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Chiffres du ministère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94551D5-AF34-6035-E0B8-631A9CAB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61A5EED-8BCD-60B3-6393-6F215ED36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23798"/>
            <a:ext cx="52578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À qui 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donne-t-on les connaissances ?</a:t>
            </a: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i="1" dirty="0">
              <a:latin typeface="Garamond" panose="02020404030301010803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i="1" dirty="0">
                <a:latin typeface="Garamond" panose="02020404030301010803" pitchFamily="18" charset="0"/>
              </a:rPr>
              <a:t>Algorithmes</a:t>
            </a:r>
            <a:r>
              <a:rPr lang="fr-FR" altLang="fr-FR" i="1" dirty="0">
                <a:latin typeface="Garamond" panose="02020404030301010803" pitchFamily="18" charset="0"/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part d’inconnu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b="1" i="1" dirty="0">
                <a:latin typeface="Garamond" panose="02020404030301010803" pitchFamily="18" charset="0"/>
              </a:rPr>
              <a:t>Docimologie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permet de sélectionner les connaissances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donc de déterminer les compétences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5C745-E950-0517-3C2C-4B7FB57BE41F}"/>
              </a:ext>
            </a:extLst>
          </p:cNvPr>
          <p:cNvSpPr/>
          <p:nvPr/>
        </p:nvSpPr>
        <p:spPr>
          <a:xfrm>
            <a:off x="7335012" y="387601"/>
            <a:ext cx="1962912" cy="1048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986 330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59149-2C7E-1E3B-79BE-5C10CB20FEF8}"/>
              </a:ext>
            </a:extLst>
          </p:cNvPr>
          <p:cNvSpPr/>
          <p:nvPr/>
        </p:nvSpPr>
        <p:spPr>
          <a:xfrm>
            <a:off x="9390888" y="387601"/>
            <a:ext cx="1962912" cy="1048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450 228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F256D-0D68-8EE2-8431-A9F31AD6A49F}"/>
              </a:ext>
            </a:extLst>
          </p:cNvPr>
          <p:cNvSpPr/>
          <p:nvPr/>
        </p:nvSpPr>
        <p:spPr>
          <a:xfrm>
            <a:off x="7335012" y="1527410"/>
            <a:ext cx="4018788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>
                <a:solidFill>
                  <a:schemeClr val="bg1"/>
                </a:solidFill>
                <a:latin typeface="Garamond" panose="02020404030301010803" pitchFamily="18" charset="0"/>
              </a:rPr>
              <a:t>parcoursup</a:t>
            </a:r>
            <a:endParaRPr lang="fr-FR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80B8A-396A-8E0B-0E16-DA022B93998C}"/>
              </a:ext>
            </a:extLst>
          </p:cNvPr>
          <p:cNvSpPr/>
          <p:nvPr/>
        </p:nvSpPr>
        <p:spPr>
          <a:xfrm>
            <a:off x="7335012" y="2192803"/>
            <a:ext cx="1962912" cy="1048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26 506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A60D2F-CF2A-C401-AA06-65FB06772526}"/>
              </a:ext>
            </a:extLst>
          </p:cNvPr>
          <p:cNvSpPr/>
          <p:nvPr/>
        </p:nvSpPr>
        <p:spPr>
          <a:xfrm>
            <a:off x="9390888" y="2192803"/>
            <a:ext cx="1962912" cy="1048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13 290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2012D-5F77-5683-F956-69470FF6B5CE}"/>
              </a:ext>
            </a:extLst>
          </p:cNvPr>
          <p:cNvSpPr/>
          <p:nvPr/>
        </p:nvSpPr>
        <p:spPr>
          <a:xfrm>
            <a:off x="7335012" y="-10758"/>
            <a:ext cx="1962912" cy="47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PASS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4D8D5A-646E-25DA-10B7-6D3DC098FAD2}"/>
              </a:ext>
            </a:extLst>
          </p:cNvPr>
          <p:cNvSpPr/>
          <p:nvPr/>
        </p:nvSpPr>
        <p:spPr>
          <a:xfrm>
            <a:off x="9390888" y="-10758"/>
            <a:ext cx="1962912" cy="47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LAS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B64386-99A2-D6D8-32E6-F49E73E4D56A}"/>
              </a:ext>
            </a:extLst>
          </p:cNvPr>
          <p:cNvSpPr/>
          <p:nvPr/>
        </p:nvSpPr>
        <p:spPr>
          <a:xfrm>
            <a:off x="7335012" y="3332612"/>
            <a:ext cx="4018788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concours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1A95EA-9759-DEC4-1507-11931F41EC73}"/>
              </a:ext>
            </a:extLst>
          </p:cNvPr>
          <p:cNvSpPr/>
          <p:nvPr/>
        </p:nvSpPr>
        <p:spPr>
          <a:xfrm>
            <a:off x="7335012" y="3998005"/>
            <a:ext cx="4018788" cy="1048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11 500 étudiants en P2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B2F2C3-07E8-B4DE-CD7C-ABB1FE5373F8}"/>
              </a:ext>
            </a:extLst>
          </p:cNvPr>
          <p:cNvSpPr/>
          <p:nvPr/>
        </p:nvSpPr>
        <p:spPr>
          <a:xfrm>
            <a:off x="7335012" y="5137814"/>
            <a:ext cx="4018788" cy="57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Garamond" panose="02020404030301010803" pitchFamily="18" charset="0"/>
              </a:rPr>
              <a:t>internat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5AA44-6D3F-A57B-7F53-6721816E7BD2}"/>
              </a:ext>
            </a:extLst>
          </p:cNvPr>
          <p:cNvSpPr/>
          <p:nvPr/>
        </p:nvSpPr>
        <p:spPr>
          <a:xfrm>
            <a:off x="7335012" y="5803207"/>
            <a:ext cx="4018788" cy="1048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Garamond" panose="02020404030301010803" pitchFamily="18" charset="0"/>
              </a:rPr>
              <a:t>204 internes de cardiologie</a:t>
            </a:r>
          </a:p>
        </p:txBody>
      </p:sp>
      <p:pic>
        <p:nvPicPr>
          <p:cNvPr id="26" name="Graphique 25" descr="Profil mâle contour">
            <a:extLst>
              <a:ext uri="{FF2B5EF4-FFF2-40B4-BE49-F238E27FC236}">
                <a16:creationId xmlns:a16="http://schemas.microsoft.com/office/drawing/2014/main" id="{EDEC97AD-3DB1-97A3-5938-46AB8D1F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123" y="298235"/>
            <a:ext cx="1327403" cy="1327403"/>
          </a:xfrm>
          <a:prstGeom prst="rect">
            <a:avLst/>
          </a:prstGeom>
        </p:spPr>
      </p:pic>
      <p:pic>
        <p:nvPicPr>
          <p:cNvPr id="27" name="Graphique 26" descr="Profil femelle contour">
            <a:extLst>
              <a:ext uri="{FF2B5EF4-FFF2-40B4-BE49-F238E27FC236}">
                <a16:creationId xmlns:a16="http://schemas.microsoft.com/office/drawing/2014/main" id="{61E70186-64E6-EEE2-B5A4-2F3B125E5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5998" y="296396"/>
            <a:ext cx="1327402" cy="13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5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A2F68-F4F1-A22B-5EB0-33FDD2F3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capture d’écran, texte, Caractère coloré, conception&#10;&#10;Le contenu généré par l’IA peut être incorrect.">
            <a:extLst>
              <a:ext uri="{FF2B5EF4-FFF2-40B4-BE49-F238E27FC236}">
                <a16:creationId xmlns:a16="http://schemas.microsoft.com/office/drawing/2014/main" id="{E5606216-D638-082E-A5AD-6BADAFBF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3210" y="0"/>
            <a:ext cx="489857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78F8AD-7E4C-48FA-DEE9-5CC1025C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sélection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106ABDB-0ADE-E139-2AAC-54919849C178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Compte twitter @MrFda69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80B29EC-BEBA-B489-9E09-24713014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A45E5D9-9308-BFF0-B2E5-6D619C131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623798"/>
            <a:ext cx="6111241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Une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filière médicale</a:t>
            </a: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 attractive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i="1" dirty="0">
                <a:latin typeface="Garamond" panose="02020404030301010803" pitchFamily="18" charset="0"/>
              </a:rPr>
              <a:t>Une </a:t>
            </a:r>
            <a:r>
              <a:rPr lang="fr-FR" altLang="fr-FR" b="1" i="1" dirty="0">
                <a:latin typeface="Garamond" panose="02020404030301010803" pitchFamily="18" charset="0"/>
              </a:rPr>
              <a:t>spécialité cardiologique</a:t>
            </a:r>
            <a:r>
              <a:rPr lang="fr-FR" altLang="fr-FR" i="1" dirty="0">
                <a:latin typeface="Garamond" panose="02020404030301010803" pitchFamily="18" charset="0"/>
              </a:rPr>
              <a:t> attractive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i="1" u="sng" dirty="0">
                <a:latin typeface="Garamond" panose="02020404030301010803" pitchFamily="18" charset="0"/>
              </a:rPr>
              <a:t>Enjeux</a:t>
            </a:r>
            <a:r>
              <a:rPr lang="fr-FR" altLang="fr-FR" i="1" dirty="0">
                <a:latin typeface="Garamond" panose="02020404030301010803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b="1" i="1" dirty="0">
                <a:latin typeface="Garamond" panose="02020404030301010803" pitchFamily="18" charset="0"/>
              </a:rPr>
              <a:t>attractivité</a:t>
            </a:r>
            <a:r>
              <a:rPr lang="fr-FR" altLang="fr-FR" i="1" dirty="0">
                <a:latin typeface="Garamond" panose="02020404030301010803" pitchFamily="18" charset="0"/>
              </a:rPr>
              <a:t> de la filière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b="1" i="1" dirty="0">
                <a:latin typeface="Garamond" panose="02020404030301010803" pitchFamily="18" charset="0"/>
              </a:rPr>
              <a:t>définir les compétences</a:t>
            </a:r>
            <a:r>
              <a:rPr lang="fr-FR" altLang="fr-FR" i="1" dirty="0">
                <a:latin typeface="Garamond" panose="02020404030301010803" pitchFamily="18" charset="0"/>
              </a:rPr>
              <a:t> requises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être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faire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379A675-6D40-F7D0-ABDA-66A456435EEA}"/>
              </a:ext>
            </a:extLst>
          </p:cNvPr>
          <p:cNvCxnSpPr>
            <a:cxnSpLocks/>
          </p:cNvCxnSpPr>
          <p:nvPr/>
        </p:nvCxnSpPr>
        <p:spPr>
          <a:xfrm>
            <a:off x="8198545" y="973060"/>
            <a:ext cx="34988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29FC8CE-A3BD-151C-848D-F9521B48DD90}"/>
              </a:ext>
            </a:extLst>
          </p:cNvPr>
          <p:cNvSpPr/>
          <p:nvPr/>
        </p:nvSpPr>
        <p:spPr>
          <a:xfrm>
            <a:off x="7449772" y="924752"/>
            <a:ext cx="748773" cy="96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Profil mâle contour">
            <a:extLst>
              <a:ext uri="{FF2B5EF4-FFF2-40B4-BE49-F238E27FC236}">
                <a16:creationId xmlns:a16="http://schemas.microsoft.com/office/drawing/2014/main" id="{811CB412-4E50-FFC8-F480-8AE26702E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3123" y="298235"/>
            <a:ext cx="1327403" cy="1327403"/>
          </a:xfrm>
          <a:prstGeom prst="rect">
            <a:avLst/>
          </a:prstGeom>
        </p:spPr>
      </p:pic>
      <p:pic>
        <p:nvPicPr>
          <p:cNvPr id="13" name="Graphique 12" descr="Profil femelle contour">
            <a:extLst>
              <a:ext uri="{FF2B5EF4-FFF2-40B4-BE49-F238E27FC236}">
                <a16:creationId xmlns:a16="http://schemas.microsoft.com/office/drawing/2014/main" id="{4C808024-C2CF-4040-4997-31A939683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5998" y="296396"/>
            <a:ext cx="1327402" cy="13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7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86598-FA27-25B1-8F51-1FC58919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93604-ED48-0539-3C80-42DA91C8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externat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0C7ED9D-A87F-4924-97FB-BAC76D4C567F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VG Editions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CEEA801-735E-EA03-80C1-F093967A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35002AA-2DE4-EF73-491C-E965C6CCBA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623798"/>
            <a:ext cx="6412607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i="1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Découverte de la spécialité</a:t>
            </a: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i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i="1" u="sng" dirty="0">
                <a:latin typeface="Garamond" panose="02020404030301010803" pitchFamily="18" charset="0"/>
              </a:rPr>
              <a:t>Enjeux</a:t>
            </a:r>
            <a:r>
              <a:rPr lang="fr-FR" altLang="fr-FR" i="1" dirty="0">
                <a:latin typeface="Garamond" panose="02020404030301010803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b="1" i="1" dirty="0">
                <a:latin typeface="Garamond" panose="02020404030301010803" pitchFamily="18" charset="0"/>
              </a:rPr>
              <a:t>transmettre les compétences de base</a:t>
            </a:r>
            <a:endParaRPr lang="fr-FR" altLang="fr-FR" i="1" dirty="0">
              <a:latin typeface="Garamond" panose="02020404030301010803" pitchFamily="18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: rôle du CNCF dans un ouvrage de référence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être : tous les stages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latin typeface="Garamond" panose="02020404030301010803" pitchFamily="18" charset="0"/>
              </a:rPr>
              <a:t>savoir faire : rôle des internes et des CCA</a:t>
            </a:r>
          </a:p>
        </p:txBody>
      </p:sp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F7A76490-C18F-1768-1574-A2FCEEB2C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06F7ABF-8637-C0C5-2CCD-CD2C95D7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30" y="1623798"/>
            <a:ext cx="3390979" cy="4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5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FA16E-EC8D-7DEE-B4F5-8E37569D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B280EA-323B-24A8-3A5F-FDE1EFCFD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86" y="1051352"/>
            <a:ext cx="8898228" cy="48292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130724-DB94-7E8C-3056-93740554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198B329-5155-141C-A2B5-C667094D407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37D2583-1300-9339-E742-EA54BDC4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C57B38B0-55B1-5282-79C3-DF547AC11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DECD23-9836-112F-9703-64F37DE5840D}"/>
              </a:ext>
            </a:extLst>
          </p:cNvPr>
          <p:cNvSpPr/>
          <p:nvPr/>
        </p:nvSpPr>
        <p:spPr>
          <a:xfrm>
            <a:off x="4932608" y="903438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0823C-3613-6A4B-1D14-4E4697E80350}"/>
              </a:ext>
            </a:extLst>
          </p:cNvPr>
          <p:cNvSpPr/>
          <p:nvPr/>
        </p:nvSpPr>
        <p:spPr>
          <a:xfrm>
            <a:off x="9004747" y="5401035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5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7BCAF-E938-6ADA-302E-B7C764A94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60D54DD-8D9D-0E81-E357-EFFE4D45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3"/>
          <a:stretch>
            <a:fillRect/>
          </a:stretch>
        </p:blipFill>
        <p:spPr>
          <a:xfrm>
            <a:off x="1646886" y="1049885"/>
            <a:ext cx="8898228" cy="20672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7B6500-F3FC-853F-8FB8-888404C9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internat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16D0258-E785-E43E-9C65-622F735B0373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Livret de l’interne, CCF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63E186D-8341-9014-EB53-E74CCF68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Graphique 13" descr="Tête avec engrenages avec un remplissage uni">
            <a:extLst>
              <a:ext uri="{FF2B5EF4-FFF2-40B4-BE49-F238E27FC236}">
                <a16:creationId xmlns:a16="http://schemas.microsoft.com/office/drawing/2014/main" id="{D9910EDE-969E-A358-0DB8-AA58CD92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264" y="581374"/>
            <a:ext cx="893064" cy="893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276B32-816D-0153-8438-5D0F92090A0E}"/>
              </a:ext>
            </a:extLst>
          </p:cNvPr>
          <p:cNvSpPr/>
          <p:nvPr/>
        </p:nvSpPr>
        <p:spPr>
          <a:xfrm>
            <a:off x="4932608" y="901970"/>
            <a:ext cx="1944710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34459-DFDB-1AE0-0FE6-F4407A95CFD8}"/>
              </a:ext>
            </a:extLst>
          </p:cNvPr>
          <p:cNvSpPr/>
          <p:nvPr/>
        </p:nvSpPr>
        <p:spPr>
          <a:xfrm>
            <a:off x="1275007" y="2593747"/>
            <a:ext cx="8517504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C8CE1BD-E8D6-7382-CE9D-FAE2F48F0A41}"/>
              </a:ext>
            </a:extLst>
          </p:cNvPr>
          <p:cNvCxnSpPr>
            <a:cxnSpLocks/>
          </p:cNvCxnSpPr>
          <p:nvPr/>
        </p:nvCxnSpPr>
        <p:spPr>
          <a:xfrm>
            <a:off x="1819070" y="2578051"/>
            <a:ext cx="72795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DEEA3-5DCF-C564-2BF3-CC79E5D19FDF}"/>
              </a:ext>
            </a:extLst>
          </p:cNvPr>
          <p:cNvSpPr/>
          <p:nvPr/>
        </p:nvSpPr>
        <p:spPr>
          <a:xfrm>
            <a:off x="7574507" y="3035249"/>
            <a:ext cx="2218004" cy="4995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9DB25-27B8-04C4-EE4B-99163CF6D46E}"/>
              </a:ext>
            </a:extLst>
          </p:cNvPr>
          <p:cNvSpPr/>
          <p:nvPr/>
        </p:nvSpPr>
        <p:spPr>
          <a:xfrm>
            <a:off x="3302758" y="3688548"/>
            <a:ext cx="6489753" cy="4995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DIU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7F703-66DF-BFAE-301C-BAF4E260975C}"/>
              </a:ext>
            </a:extLst>
          </p:cNvPr>
          <p:cNvSpPr/>
          <p:nvPr/>
        </p:nvSpPr>
        <p:spPr>
          <a:xfrm>
            <a:off x="3302758" y="4341847"/>
            <a:ext cx="6489753" cy="4995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Congrès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FBAB38-1CD0-BE3A-22B5-A10B5889636E}"/>
              </a:ext>
            </a:extLst>
          </p:cNvPr>
          <p:cNvSpPr/>
          <p:nvPr/>
        </p:nvSpPr>
        <p:spPr>
          <a:xfrm>
            <a:off x="7574507" y="4995146"/>
            <a:ext cx="2218003" cy="4995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SNC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BB550-47DE-FAAD-0C59-185A33A27526}"/>
              </a:ext>
            </a:extLst>
          </p:cNvPr>
          <p:cNvSpPr/>
          <p:nvPr/>
        </p:nvSpPr>
        <p:spPr>
          <a:xfrm>
            <a:off x="3302757" y="5643204"/>
            <a:ext cx="6489753" cy="4995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Information de qualité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486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27562</TotalTime>
  <Words>648</Words>
  <Application>Microsoft Macintosh PowerPoint</Application>
  <PresentationFormat>Grand écran</PresentationFormat>
  <Paragraphs>208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Garamond</vt:lpstr>
      <vt:lpstr>Montserrat</vt:lpstr>
      <vt:lpstr>Thème Office</vt:lpstr>
      <vt:lpstr>Le cardiologue et la formation</vt:lpstr>
      <vt:lpstr>liens et conflits d’intérêts</vt:lpstr>
      <vt:lpstr>formation</vt:lpstr>
      <vt:lpstr>formation</vt:lpstr>
      <vt:lpstr>sélection</vt:lpstr>
      <vt:lpstr>sélection</vt:lpstr>
      <vt:lpstr>externat</vt:lpstr>
      <vt:lpstr>internat</vt:lpstr>
      <vt:lpstr>internat</vt:lpstr>
      <vt:lpstr>internat</vt:lpstr>
      <vt:lpstr>internat</vt:lpstr>
      <vt:lpstr>internat</vt:lpstr>
      <vt:lpstr>internat</vt:lpstr>
      <vt:lpstr>internat</vt:lpstr>
      <vt:lpstr>internat</vt:lpstr>
      <vt:lpstr>internat</vt:lpstr>
      <vt:lpstr>formation continue</vt:lpstr>
      <vt:lpstr>formation continue</vt:lpstr>
      <vt:lpstr>formation continue</vt:lpstr>
      <vt:lpstr>formation continue</vt:lpstr>
      <vt:lpstr>diffuser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Clément Bècle</dc:creator>
  <cp:lastModifiedBy>Clément Bècle</cp:lastModifiedBy>
  <cp:revision>45</cp:revision>
  <dcterms:created xsi:type="dcterms:W3CDTF">2024-10-10T16:15:00Z</dcterms:created>
  <dcterms:modified xsi:type="dcterms:W3CDTF">2025-10-25T12:57:33Z</dcterms:modified>
</cp:coreProperties>
</file>