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webextensions/webextension2.xml" ContentType="application/vnd.ms-office.webextension+xml"/>
  <Override PartName="/ppt/notesSlides/notesSlide3.xml" ContentType="application/vnd.openxmlformats-officedocument.presentationml.notesSlide+xml"/>
  <Override PartName="/ppt/webextensions/webextension3.xml" ContentType="application/vnd.ms-office.webextension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webextensions/webextension4.xml" ContentType="application/vnd.ms-office.webextension+xml"/>
  <Override PartName="/ppt/webextensions/webextension5.xml" ContentType="application/vnd.ms-office.webextension+xml"/>
  <Override PartName="/ppt/notesSlides/notesSlide4.xml" ContentType="application/vnd.openxmlformats-officedocument.presentationml.notesSlide+xml"/>
  <Override PartName="/ppt/webextensions/webextension6.xml" ContentType="application/vnd.ms-office.webextension+xml"/>
  <Override PartName="/ppt/webextensions/webextension7.xml" ContentType="application/vnd.ms-office.webextension+xml"/>
  <Override PartName="/ppt/notesSlides/notesSlide5.xml" ContentType="application/vnd.openxmlformats-officedocument.presentationml.notesSlide+xml"/>
  <Override PartName="/ppt/webextensions/webextension8.xml" ContentType="application/vnd.ms-office.webextension+xml"/>
  <Override PartName="/ppt/notesSlides/notesSlide6.xml" ContentType="application/vnd.openxmlformats-officedocument.presentationml.notesSlide+xml"/>
  <Override PartName="/ppt/webextensions/webextension9.xml" ContentType="application/vnd.ms-office.webextension+xml"/>
  <Override PartName="/ppt/notesSlides/notesSlide7.xml" ContentType="application/vnd.openxmlformats-officedocument.presentationml.notesSlide+xml"/>
  <Override PartName="/ppt/webextensions/webextension10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4391" r:id="rId3"/>
    <p:sldId id="4330" r:id="rId4"/>
    <p:sldId id="4331" r:id="rId5"/>
    <p:sldId id="4344" r:id="rId6"/>
    <p:sldId id="4345" r:id="rId7"/>
    <p:sldId id="4333" r:id="rId8"/>
    <p:sldId id="4334" r:id="rId9"/>
    <p:sldId id="4359" r:id="rId10"/>
    <p:sldId id="4388" r:id="rId11"/>
    <p:sldId id="4362" r:id="rId12"/>
    <p:sldId id="4360" r:id="rId13"/>
    <p:sldId id="4340" r:id="rId14"/>
    <p:sldId id="4371" r:id="rId15"/>
    <p:sldId id="4341" r:id="rId16"/>
    <p:sldId id="4343" r:id="rId17"/>
    <p:sldId id="4372" r:id="rId18"/>
    <p:sldId id="4358" r:id="rId19"/>
    <p:sldId id="4390" r:id="rId20"/>
    <p:sldId id="4389" r:id="rId21"/>
    <p:sldId id="4346" r:id="rId22"/>
    <p:sldId id="4373" r:id="rId23"/>
    <p:sldId id="4374" r:id="rId24"/>
    <p:sldId id="4351" r:id="rId25"/>
    <p:sldId id="4375" r:id="rId26"/>
    <p:sldId id="4376" r:id="rId27"/>
    <p:sldId id="4387" r:id="rId28"/>
    <p:sldId id="4386" r:id="rId29"/>
    <p:sldId id="4357" r:id="rId30"/>
    <p:sldId id="4329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auration de la quadrithérapie en pratique" id="{5A1576B0-D361-6242-9EE7-59B11B6F6738}">
          <p14:sldIdLst>
            <p14:sldId id="256"/>
            <p14:sldId id="4391"/>
            <p14:sldId id="4330"/>
            <p14:sldId id="4331"/>
            <p14:sldId id="4344"/>
            <p14:sldId id="4345"/>
            <p14:sldId id="4333"/>
            <p14:sldId id="4334"/>
            <p14:sldId id="4359"/>
            <p14:sldId id="4388"/>
            <p14:sldId id="4362"/>
            <p14:sldId id="4360"/>
            <p14:sldId id="4340"/>
            <p14:sldId id="4371"/>
            <p14:sldId id="4341"/>
            <p14:sldId id="4343"/>
            <p14:sldId id="4372"/>
            <p14:sldId id="4358"/>
            <p14:sldId id="4390"/>
            <p14:sldId id="4389"/>
            <p14:sldId id="4346"/>
            <p14:sldId id="4373"/>
            <p14:sldId id="4374"/>
            <p14:sldId id="4351"/>
            <p14:sldId id="4375"/>
            <p14:sldId id="4376"/>
            <p14:sldId id="4387"/>
            <p14:sldId id="4386"/>
            <p14:sldId id="4357"/>
            <p14:sldId id="4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93"/>
    <a:srgbClr val="FBE3D6"/>
    <a:srgbClr val="FFFF00"/>
    <a:srgbClr val="FF0000"/>
    <a:srgbClr val="DDEBF7"/>
    <a:srgbClr val="C5D7E7"/>
    <a:srgbClr val="FFFFFF"/>
    <a:srgbClr val="13406C"/>
    <a:srgbClr val="E97132"/>
    <a:srgbClr val="4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/>
    <p:restoredTop sz="94668"/>
  </p:normalViewPr>
  <p:slideViewPr>
    <p:cSldViewPr snapToGrid="0">
      <p:cViewPr varScale="1">
        <p:scale>
          <a:sx n="119" d="100"/>
          <a:sy n="119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C1-4A23-A8D7-9EBE2E1A51A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3C1-4A23-A8D7-9EBE2E1A51A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C1-4A23-A8D7-9EBE2E1A51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&lt; 18,5</c:v>
                </c:pt>
                <c:pt idx="1">
                  <c:v>18,5-24,9</c:v>
                </c:pt>
                <c:pt idx="2">
                  <c:v>25,0-29,9</c:v>
                </c:pt>
                <c:pt idx="3">
                  <c:v>30-34,9</c:v>
                </c:pt>
                <c:pt idx="4">
                  <c:v>35-39,9</c:v>
                </c:pt>
                <c:pt idx="5">
                  <c:v>&gt;40</c:v>
                </c:pt>
              </c:strCache>
            </c:strRef>
          </c:cat>
          <c:val>
            <c:numRef>
              <c:f>Feuil1!$B$2:$B$7</c:f>
              <c:numCache>
                <c:formatCode>0.00%</c:formatCode>
                <c:ptCount val="6"/>
                <c:pt idx="0">
                  <c:v>5.2999999999999999E-2</c:v>
                </c:pt>
                <c:pt idx="1">
                  <c:v>0.45900000000000002</c:v>
                </c:pt>
                <c:pt idx="2">
                  <c:v>0.307</c:v>
                </c:pt>
                <c:pt idx="3">
                  <c:v>0.12</c:v>
                </c:pt>
                <c:pt idx="4">
                  <c:v>4.2000000000000003E-2</c:v>
                </c:pt>
                <c:pt idx="5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1-4A23-A8D7-9EBE2E1A51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5960015"/>
        <c:axId val="1515959055"/>
      </c:barChart>
      <c:catAx>
        <c:axId val="1515960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5959055"/>
        <c:crosses val="autoZero"/>
        <c:auto val="1"/>
        <c:lblAlgn val="ctr"/>
        <c:lblOffset val="100"/>
        <c:noMultiLvlLbl val="0"/>
      </c:catAx>
      <c:valAx>
        <c:axId val="1515959055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515960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65E7-CCF9-9440-AD62-8A8F9A9475D8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E6D6-9544-F04B-A020-22323CD1A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4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2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96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27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60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32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52210-A1F7-3038-289D-A16A3EB65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A3BB45-0A0F-CB1D-B028-EAA8AC643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0621D1-CC77-65E1-67F9-D6BECAA2D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2EF2A5-2817-8C7A-B18D-85440FD6A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49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F0703-A5C3-6D0C-5576-66CB08AA0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942938-C1C2-F0D4-08CA-2C4B40C24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5E2793-3D9F-94AD-D382-BC668F103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FA578D-8AC7-2A53-34EF-3D9FFB16F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E6D6-9544-F04B-A020-22323CD1A15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3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36EAC-8DC0-352A-E0FA-085ADCCC0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EBFCB4-D443-C832-0AAB-4B3F46979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2355C-30A6-6B0D-5AEB-A02D59E7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872305-1B97-61A5-CC85-A233202B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931A25-CA16-40F6-D430-68EC1D0B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6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E3680-23F1-9F79-D770-34A80A0A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A3A6A5-E271-2CF4-7B7E-BB1977979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AF8DE-1B17-E28A-5536-2BCC8932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767E31-EAA6-60FB-2329-16A92D7F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AB5C5-2F73-9246-05BC-33911D35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7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5CC950-AB8A-1BA7-B28E-E1011E705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D014EE-CE9F-8FC5-42F9-3B5096DA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8E219E-C28D-EAB6-7E10-F1C9C931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2D76A-5998-569B-AA22-9C0A3341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F204F-F730-C360-3EB9-F268D074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81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4ADA0-E332-0B60-ECFB-8E9FFA51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BEA10-7308-BC93-45FA-8922A688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668A1-00C6-EF3E-F28F-81B9829A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A4756E-ECBC-C682-B25B-7A6CBF1A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97C1A6-C11D-1BF9-CC56-F6861DCF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45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AAB30-D581-4549-EAED-18387B3B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FC832A-11E4-74E5-48AC-552820A2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1C334-4D6D-DA44-4844-828C2AF4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763E9C-EEC1-E7AF-20CE-1D7B91F6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6ACA2-8C44-25F3-4D8D-1C6A9D4E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56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8EB1B-5D82-5894-AE7F-A96717B0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21038F-FDA8-20F4-D251-6EF744452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4D44D9-E4F5-0F1E-EC27-FDFF1E4A3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8BBAB2-9E25-02DE-7183-85B0F61B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02420C-7986-69C5-9AE8-460DBFFD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440F6C-A5F6-7ABD-45B7-494DD59E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9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E1728-5CFD-2D8E-A3D9-E50120B6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8BE1D6-D172-3B2A-4512-AA84FD078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3FC034-379F-961C-EC48-9E2FD3F8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9209B9-EC11-4589-579C-63BF7297C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50F581-FEF4-AE23-B116-E1FC745F7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372B02-FFAC-1698-024F-C59AF4AA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5C893F-0E20-FE4F-0895-91CB787E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6FFC39-E709-568A-B405-39E1D2DB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20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801A32-C042-0E77-D8A1-D1EDDFD7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453328-B2AB-833B-E8F7-905525F9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E21142-A9A0-7FF4-902E-C36668FB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554DDB-420E-C6D6-3FBD-78B8D461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7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AF4B90-90F7-7923-6E22-8EF89C77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7A86A6-A625-4FBF-174F-3402A0A0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F431C6-831B-01D2-9715-6C29D8B0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7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32E7C-E5F0-3800-C6A7-1B8E3027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86D1F-BC68-7338-4D33-E2F662F1F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0EE86A-DAC9-03C0-82AD-EDF26592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0A74F6-7946-2684-3CA2-2872A8A5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E38367-9E2B-D66B-7B51-E0AB97EA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44E5A5-0C6A-BDB8-4E65-CE206972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15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538B5-9ACD-7621-225D-0B5060E6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8B6403-5457-4224-8BED-BFD8D0C26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FA89D3-F1DA-E619-2B03-B93B2F02B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ABCA78-7DA9-7D1E-095D-077C67C7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428EDF-1A20-B78B-E380-7B4A98F6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1BC7D3-9822-CA6E-6F7A-08AECC2C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67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F30260-F63C-524B-9B25-95C94F8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7CE114-62F4-D105-831A-DD2055C9B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F02C5-1D07-6794-F28B-742ABABC9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765A4-C43C-3346-B43E-6A86F0E00F89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F22CCE-9D40-41CD-3880-3C7E9BC05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DD4955-74DD-96DE-C15E-7C3AE9EE9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87D02-AB35-CE48-8075-C40843307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3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clement.becle@ccol-sauvegarde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D6205-7A60-2B48-4863-5F9DF6577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017" y="1122363"/>
            <a:ext cx="11030551" cy="238760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Montserrat" pitchFamily="2" charset="77"/>
              </a:rPr>
              <a:t>Surpoids et Obésité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FEBB4A-0003-87D0-3644-D71F5AE3F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17" y="3602038"/>
            <a:ext cx="10051983" cy="2798762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Montserrat" pitchFamily="2" charset="77"/>
              </a:rPr>
              <a:t>Cas clinique cardiologique</a:t>
            </a:r>
          </a:p>
          <a:p>
            <a:pPr algn="l"/>
            <a:endParaRPr lang="fr-FR" b="1" dirty="0"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Dr Clément Bècle – CCOL.  – Clinique de la Sauvegarde – Lyon</a:t>
            </a:r>
          </a:p>
        </p:txBody>
      </p:sp>
      <p:pic>
        <p:nvPicPr>
          <p:cNvPr id="4" name="Image 3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6FD7EE3-1B37-E5A7-755D-D275EE1A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14" y="5814864"/>
            <a:ext cx="1112714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2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2BDF-DE4E-8F3E-BE88-30940A581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B9E05-1166-B0E8-B29C-BDF392D6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cas clinique cardiologique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2DC48015-0BB0-BA24-2E63-DDFDEC72819C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F4AD15F-BCD4-DD6E-4627-07078AD71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40C49D7A-817C-740A-1AEC-CA46F692979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40C49D7A-817C-740A-1AEC-CA46F69297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52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91BB7-6E19-FEE6-FD1A-7B6FC71E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B1761-4A5A-2FA1-C96D-FF60E2C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risque cardiovasculaire 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39B03E3-2C9B-B67F-EA35-C1323C232588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BD064EF7-1A6D-6B12-A760-8119CA28A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2D5C8F54-4364-7087-19CB-49CAA90B30A0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Koskinas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EHJ,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0CB849-4214-0411-981E-A107E039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1" t="54942" r="2111" b="3629"/>
          <a:stretch/>
        </p:blipFill>
        <p:spPr>
          <a:xfrm>
            <a:off x="1450871" y="1582994"/>
            <a:ext cx="9290255" cy="46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0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8203D-81C6-C4E0-CEBF-50F728B8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95A10-95E9-FFF1-B097-067BF469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cas clinique cardiologique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A4D51B7-09B9-F05B-6008-A020BA194A17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3927FCB-F7C2-C78E-7274-E37CCB8B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0CE66716-D2CB-F8AF-1A5F-84AFA21AA10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0CE66716-D2CB-F8AF-1A5F-84AFA21AA1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054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9EFB8-570A-A4F0-4C3E-B4E7897C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EA859FD-309E-CF36-3182-AAB11E7E73DB}"/>
              </a:ext>
            </a:extLst>
          </p:cNvPr>
          <p:cNvSpPr txBox="1"/>
          <p:nvPr/>
        </p:nvSpPr>
        <p:spPr>
          <a:xfrm>
            <a:off x="2415229" y="2553687"/>
            <a:ext cx="5225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IMC</a:t>
            </a:r>
          </a:p>
          <a:p>
            <a:r>
              <a:rPr lang="fr-FR" b="1" dirty="0">
                <a:latin typeface="Montserrat" panose="00000500000000000000" pitchFamily="2" charset="0"/>
              </a:rPr>
              <a:t>Retentissement médical</a:t>
            </a:r>
          </a:p>
          <a:p>
            <a:r>
              <a:rPr lang="fr-FR" b="1" dirty="0">
                <a:latin typeface="Montserrat" panose="00000500000000000000" pitchFamily="2" charset="0"/>
              </a:rPr>
              <a:t>Retentissement fonctionnel</a:t>
            </a:r>
          </a:p>
          <a:p>
            <a:r>
              <a:rPr lang="fr-FR" b="1" dirty="0">
                <a:latin typeface="Montserrat" panose="00000500000000000000" pitchFamily="2" charset="0"/>
              </a:rPr>
              <a:t>Troubles psychologiques, cognitifs ou comportementaux</a:t>
            </a:r>
          </a:p>
          <a:p>
            <a:r>
              <a:rPr lang="fr-FR" b="1" dirty="0">
                <a:latin typeface="Montserrat" panose="00000500000000000000" pitchFamily="2" charset="0"/>
              </a:rPr>
              <a:t>Etiologie</a:t>
            </a:r>
          </a:p>
          <a:p>
            <a:r>
              <a:rPr lang="fr-FR" b="1" dirty="0">
                <a:latin typeface="Montserrat" panose="00000500000000000000" pitchFamily="2" charset="0"/>
              </a:rPr>
              <a:t>Comportement alimentaire</a:t>
            </a:r>
          </a:p>
          <a:p>
            <a:r>
              <a:rPr lang="fr-FR" b="1" dirty="0">
                <a:latin typeface="Montserrat" panose="00000500000000000000" pitchFamily="2" charset="0"/>
              </a:rPr>
              <a:t>Trajectoire pondérale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2F7748-6EAA-39CB-77C7-4801A549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classification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1B2980E-AE7B-5EB9-9CD3-B6F23327B78C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0EEE5EA-9FEF-0E03-2955-196A2CA1C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4A0C04E-A696-03C2-5263-ADC08908F859}"/>
              </a:ext>
            </a:extLst>
          </p:cNvPr>
          <p:cNvSpPr/>
          <p:nvPr/>
        </p:nvSpPr>
        <p:spPr>
          <a:xfrm>
            <a:off x="378259" y="2397341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339B79-5D98-3578-3392-7D41439FE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12" t="3754" r="1448" b="35006"/>
          <a:stretch/>
        </p:blipFill>
        <p:spPr>
          <a:xfrm rot="16200000">
            <a:off x="105309" y="2919336"/>
            <a:ext cx="3042812" cy="15770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5C472C-7EA2-3EFA-F1DA-A1E4C6D06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170" y="1726808"/>
            <a:ext cx="3873344" cy="3962081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34ABA29C-0361-F76A-A509-51F87E3AB648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HAS,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recommendations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de bonnes pratiques, 2022 –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Rubino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The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lancet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98546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1BB22-63BC-6AA1-D679-626DEDD5B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5B231F-6825-EF82-58FE-544CA18B1A86}"/>
              </a:ext>
            </a:extLst>
          </p:cNvPr>
          <p:cNvSpPr/>
          <p:nvPr/>
        </p:nvSpPr>
        <p:spPr>
          <a:xfrm>
            <a:off x="-2" y="-9832"/>
            <a:ext cx="12192002" cy="6858000"/>
          </a:xfrm>
          <a:prstGeom prst="rect">
            <a:avLst/>
          </a:prstGeom>
          <a:solidFill>
            <a:srgbClr val="EEF7FD"/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10B98E7-EEF8-55EF-80D2-43D934A52B8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7B826387-FCBF-D0CD-2DF9-9FBA7E55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AA8324CB-B329-01C7-01E6-A251EB99EB21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Document de travail, Groupe de Travail,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ARhoCard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et Novo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Nordisk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B0D202-CF4B-7E7E-E964-4D1B6D53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5"/>
          <a:stretch/>
        </p:blipFill>
        <p:spPr>
          <a:xfrm>
            <a:off x="-2" y="0"/>
            <a:ext cx="12113344" cy="1205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3C58C8-A9BF-A5C3-BE86-30DC0B81D7F3}"/>
              </a:ext>
            </a:extLst>
          </p:cNvPr>
          <p:cNvSpPr/>
          <p:nvPr/>
        </p:nvSpPr>
        <p:spPr>
          <a:xfrm>
            <a:off x="-4" y="10488"/>
            <a:ext cx="9212829" cy="1205474"/>
          </a:xfrm>
          <a:prstGeom prst="rect">
            <a:avLst/>
          </a:prstGeom>
          <a:solidFill>
            <a:srgbClr val="EEF7FD">
              <a:alpha val="75294"/>
            </a:srgbClr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4B3346-D5D7-4500-3894-D616D01319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6263"/>
          <a:stretch/>
        </p:blipFill>
        <p:spPr>
          <a:xfrm>
            <a:off x="2235199" y="1479631"/>
            <a:ext cx="7721600" cy="49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5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F710-E51E-610F-2458-B2FDA16E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C7067-7965-8CFF-A2DA-98D06905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parcours de soin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D623853-69FC-8F39-AB24-EF7D576A9ED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0932A705-3675-882B-BCF7-438CE3F4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D413F7-9A59-A213-0209-0614A54AB8EF}"/>
              </a:ext>
            </a:extLst>
          </p:cNvPr>
          <p:cNvSpPr/>
          <p:nvPr/>
        </p:nvSpPr>
        <p:spPr>
          <a:xfrm>
            <a:off x="380504" y="1465409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C2CA57F7-73E5-9ADC-8907-E30236ECEB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C2CA57F7-73E5-9ADC-8907-E30236ECEB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41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7DFFB-486F-BEE8-BEC8-65B8FE04C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EF489-37D5-EE9B-2477-80FF75B7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parcours de soin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D262FDD9-E3FE-498C-ABDD-8CE02C9E0BDB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E37798FA-50E7-E9B6-7E84-D68D68B6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213A8D-EA25-5827-A332-857BA07045BE}"/>
              </a:ext>
            </a:extLst>
          </p:cNvPr>
          <p:cNvSpPr/>
          <p:nvPr/>
        </p:nvSpPr>
        <p:spPr>
          <a:xfrm>
            <a:off x="581467" y="2491665"/>
            <a:ext cx="1193849" cy="690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33859-94C2-7AC4-B0E1-5CB17084915D}"/>
              </a:ext>
            </a:extLst>
          </p:cNvPr>
          <p:cNvSpPr/>
          <p:nvPr/>
        </p:nvSpPr>
        <p:spPr>
          <a:xfrm>
            <a:off x="581467" y="3404771"/>
            <a:ext cx="1193849" cy="690026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43AF4-76B1-32B9-0705-C8B9CEADC591}"/>
              </a:ext>
            </a:extLst>
          </p:cNvPr>
          <p:cNvSpPr/>
          <p:nvPr/>
        </p:nvSpPr>
        <p:spPr>
          <a:xfrm>
            <a:off x="581467" y="4330584"/>
            <a:ext cx="1193849" cy="690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310E1-785E-BB76-6C08-FBC6E65F2441}"/>
              </a:ext>
            </a:extLst>
          </p:cNvPr>
          <p:cNvSpPr/>
          <p:nvPr/>
        </p:nvSpPr>
        <p:spPr>
          <a:xfrm>
            <a:off x="1939520" y="2491665"/>
            <a:ext cx="1683175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Médecin généraliste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E64D81-108A-3F24-D561-4FAC846A7BF9}"/>
              </a:ext>
            </a:extLst>
          </p:cNvPr>
          <p:cNvSpPr/>
          <p:nvPr/>
        </p:nvSpPr>
        <p:spPr>
          <a:xfrm>
            <a:off x="1939520" y="3404360"/>
            <a:ext cx="1683175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Spécialiste obésité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770C6-8393-B631-BD6C-985A21F83DFD}"/>
              </a:ext>
            </a:extLst>
          </p:cNvPr>
          <p:cNvSpPr/>
          <p:nvPr/>
        </p:nvSpPr>
        <p:spPr>
          <a:xfrm>
            <a:off x="1939519" y="4317055"/>
            <a:ext cx="1683175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Spécialiste obésité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A2C105-F206-C4C5-D588-C9366C9B7673}"/>
              </a:ext>
            </a:extLst>
          </p:cNvPr>
          <p:cNvSpPr/>
          <p:nvPr/>
        </p:nvSpPr>
        <p:spPr>
          <a:xfrm>
            <a:off x="3786899" y="2491665"/>
            <a:ext cx="3459530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Ambulatoire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B2C19E-B89F-435B-D286-076927E35369}"/>
              </a:ext>
            </a:extLst>
          </p:cNvPr>
          <p:cNvSpPr/>
          <p:nvPr/>
        </p:nvSpPr>
        <p:spPr>
          <a:xfrm>
            <a:off x="3786899" y="3404360"/>
            <a:ext cx="3459530" cy="690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Hospitalier / réhabilitation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B7134-E69B-DB04-18A2-60A85738FAA7}"/>
              </a:ext>
            </a:extLst>
          </p:cNvPr>
          <p:cNvSpPr/>
          <p:nvPr/>
        </p:nvSpPr>
        <p:spPr>
          <a:xfrm>
            <a:off x="3786899" y="4317055"/>
            <a:ext cx="3459530" cy="69002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Centre spécialisé de l'obésité - Lyon Sauvegarde">
            <a:extLst>
              <a:ext uri="{FF2B5EF4-FFF2-40B4-BE49-F238E27FC236}">
                <a16:creationId xmlns:a16="http://schemas.microsoft.com/office/drawing/2014/main" id="{43041856-9C28-C0CD-1082-90FFCCB5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62" y="4364243"/>
            <a:ext cx="1034203" cy="6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C46590-CA43-A0FF-C196-FB01ACD7BA91}"/>
              </a:ext>
            </a:extLst>
          </p:cNvPr>
          <p:cNvSpPr/>
          <p:nvPr/>
        </p:nvSpPr>
        <p:spPr>
          <a:xfrm>
            <a:off x="6195267" y="2464969"/>
            <a:ext cx="1754010" cy="690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APA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Diététicien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Infirmière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Kiné</a:t>
            </a:r>
          </a:p>
          <a:p>
            <a:r>
              <a:rPr lang="fr-FR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Psy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8EB993-3872-11AE-DE0B-75B719EEF190}"/>
              </a:ext>
            </a:extLst>
          </p:cNvPr>
          <p:cNvSpPr/>
          <p:nvPr/>
        </p:nvSpPr>
        <p:spPr>
          <a:xfrm>
            <a:off x="7308526" y="2488705"/>
            <a:ext cx="4438511" cy="690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Stabilisation du poids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Diminution tour de taille 88/102 cm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Maintien du poids et amélioration condition physique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DB86EA-C63E-05E7-3B53-529A34A3F0DF}"/>
              </a:ext>
            </a:extLst>
          </p:cNvPr>
          <p:cNvSpPr/>
          <p:nvPr/>
        </p:nvSpPr>
        <p:spPr>
          <a:xfrm>
            <a:off x="7308525" y="3404360"/>
            <a:ext cx="4438511" cy="690026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Perte de poids individualisée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Traitement des comorbidités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DC325F-5E59-AC2A-436C-3767F4719DD7}"/>
              </a:ext>
            </a:extLst>
          </p:cNvPr>
          <p:cNvSpPr/>
          <p:nvPr/>
        </p:nvSpPr>
        <p:spPr>
          <a:xfrm>
            <a:off x="7308525" y="4317055"/>
            <a:ext cx="4438511" cy="690026"/>
          </a:xfrm>
          <a:prstGeom prst="rect">
            <a:avLst/>
          </a:prstGeom>
          <a:solidFill>
            <a:srgbClr val="FBE3D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Casser le cycle de l’aggravation clinique et du poids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Perte de poids individualisée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44D46211-164E-6302-E681-5F42CCA42492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HAS,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recommendations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de bonnes pratiques, 2022</a:t>
            </a:r>
          </a:p>
        </p:txBody>
      </p:sp>
    </p:spTree>
    <p:extLst>
      <p:ext uri="{BB962C8B-B14F-4D97-AF65-F5344CB8AC3E}">
        <p14:creationId xmlns:p14="http://schemas.microsoft.com/office/powerpoint/2010/main" val="342131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1BB22-63BC-6AA1-D679-626DEDD5B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5B231F-6825-EF82-58FE-544CA18B1A86}"/>
              </a:ext>
            </a:extLst>
          </p:cNvPr>
          <p:cNvSpPr/>
          <p:nvPr/>
        </p:nvSpPr>
        <p:spPr>
          <a:xfrm>
            <a:off x="-2" y="-9832"/>
            <a:ext cx="12192002" cy="6858000"/>
          </a:xfrm>
          <a:prstGeom prst="rect">
            <a:avLst/>
          </a:prstGeom>
          <a:solidFill>
            <a:srgbClr val="EEF7FD"/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10B98E7-EEF8-55EF-80D2-43D934A52B8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7B826387-FCBF-D0CD-2DF9-9FBA7E55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AA8324CB-B329-01C7-01E6-A251EB99EB21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Document de travail, Groupe de Travail,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ARhoCard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et Novo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Nordisk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B0D202-CF4B-7E7E-E964-4D1B6D53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5"/>
          <a:stretch/>
        </p:blipFill>
        <p:spPr>
          <a:xfrm>
            <a:off x="-2" y="0"/>
            <a:ext cx="12113344" cy="1205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3C58C8-A9BF-A5C3-BE86-30DC0B81D7F3}"/>
              </a:ext>
            </a:extLst>
          </p:cNvPr>
          <p:cNvSpPr/>
          <p:nvPr/>
        </p:nvSpPr>
        <p:spPr>
          <a:xfrm>
            <a:off x="-4" y="10488"/>
            <a:ext cx="9212829" cy="1205474"/>
          </a:xfrm>
          <a:prstGeom prst="rect">
            <a:avLst/>
          </a:prstGeom>
          <a:solidFill>
            <a:srgbClr val="EEF7FD">
              <a:alpha val="75294"/>
            </a:srgbClr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4B3346-D5D7-4500-3894-D616D0131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0" y="1257680"/>
            <a:ext cx="5982589" cy="51558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0C49E07-B4CE-E587-0F2F-0EEFF969E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47068"/>
            <a:ext cx="5982589" cy="26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1E7AC-52AF-61D8-8FA1-21A00D323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7A38E-B4E0-BEA9-200D-07073425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cas clinique cardiologique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4D66A29-A90E-A59C-F30D-CAD539925CE2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20C7A23F-F1E1-6D08-7073-0F5EB008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E0261E-559B-57EC-4F43-4468524EF605}"/>
              </a:ext>
            </a:extLst>
          </p:cNvPr>
          <p:cNvSpPr txBox="1"/>
          <p:nvPr/>
        </p:nvSpPr>
        <p:spPr>
          <a:xfrm>
            <a:off x="1354958" y="1601868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ontserrat" panose="00000500000000000000" pitchFamily="2" charset="0"/>
              </a:rPr>
              <a:t>Vous retrouvez le patient un soir à l’USIC… </a:t>
            </a:r>
            <a:endParaRPr lang="fr-FR" b="1" dirty="0">
              <a:latin typeface="Montserrat" panose="000005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4969C-D362-3286-645A-E4D509BA6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/>
          <a:stretch/>
        </p:blipFill>
        <p:spPr>
          <a:xfrm>
            <a:off x="2500951" y="2298699"/>
            <a:ext cx="7190098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A0A6-2296-9DE6-56FE-DF403D098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9DFEF-2093-8FE0-9671-6CF9E7E1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cas clinique cardiologique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0CB88A9D-9F6D-8046-CB64-0DF962C4D5D6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5452847-187A-E4E5-E24C-399C5368B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53C7B279-C0CB-F9CA-8B8B-EA1D4E04ED6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53C7B279-C0CB-F9CA-8B8B-EA1D4E04ED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43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26524-DE73-803A-AAD7-794BD3F0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liens et conflits d’intérêts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3CBEE1B-9284-0020-A65E-004D4E076E82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https://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www.transparence.sante.gouv.fr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/pages/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infosbeneficiaires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/?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refine.id_beneficiaire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=303167</a:t>
            </a: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263B7CE7-9328-75B9-D946-2304AD90F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3C46E3-5F88-DAA6-C584-15D7073C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709" y="1369371"/>
            <a:ext cx="7564581" cy="51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25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990E8-B0AB-E139-E5C0-E9839C71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969EA-042A-8197-0B07-15429206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cas clinique cardiologique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9975E46-18D6-1928-4C92-F516238CE5C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A672CB4-72C7-DCA8-C90C-9A74BBD8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0AE8C7-A8EC-7CF3-319F-91D4A3412BF8}"/>
              </a:ext>
            </a:extLst>
          </p:cNvPr>
          <p:cNvSpPr txBox="1"/>
          <p:nvPr/>
        </p:nvSpPr>
        <p:spPr>
          <a:xfrm>
            <a:off x="1443858" y="1859339"/>
            <a:ext cx="85074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>
              <a:latin typeface="Montserrat" panose="00000500000000000000" pitchFamily="2" charset="0"/>
            </a:endParaRPr>
          </a:p>
          <a:p>
            <a:r>
              <a:rPr lang="fr-FR" b="1" dirty="0">
                <a:latin typeface="Montserrat" panose="00000500000000000000" pitchFamily="2" charset="0"/>
              </a:rPr>
              <a:t>STEMI</a:t>
            </a:r>
            <a:r>
              <a:rPr lang="fr-FR" dirty="0">
                <a:latin typeface="Montserrat" panose="00000500000000000000" pitchFamily="2" charset="0"/>
              </a:rPr>
              <a:t> antérieur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stents IVA proximale, moyenne et distale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séquelle </a:t>
            </a:r>
            <a:r>
              <a:rPr lang="fr-FR" dirty="0" err="1">
                <a:latin typeface="Montserrat" panose="00000500000000000000" pitchFamily="2" charset="0"/>
              </a:rPr>
              <a:t>septo</a:t>
            </a:r>
            <a:r>
              <a:rPr lang="fr-FR" dirty="0">
                <a:latin typeface="Montserrat" panose="00000500000000000000" pitchFamily="2" charset="0"/>
              </a:rPr>
              <a:t> apicale 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pas d’ischémie résiduelle </a:t>
            </a:r>
            <a:r>
              <a:rPr lang="fr-FR" dirty="0" err="1">
                <a:latin typeface="Montserrat" panose="00000500000000000000" pitchFamily="2" charset="0"/>
              </a:rPr>
              <a:t>echo</a:t>
            </a:r>
            <a:r>
              <a:rPr lang="fr-FR" dirty="0">
                <a:latin typeface="Montserrat" panose="00000500000000000000" pitchFamily="2" charset="0"/>
              </a:rPr>
              <a:t> d’</a:t>
            </a:r>
            <a:r>
              <a:rPr lang="fr-FR" b="1" dirty="0">
                <a:latin typeface="Montserrat" panose="00000500000000000000" pitchFamily="2" charset="0"/>
              </a:rPr>
              <a:t>effort 200W </a:t>
            </a:r>
          </a:p>
          <a:p>
            <a:endParaRPr lang="fr-FR" dirty="0">
              <a:latin typeface="Montserrat" panose="00000500000000000000" pitchFamily="2" charset="0"/>
            </a:endParaRPr>
          </a:p>
          <a:p>
            <a:r>
              <a:rPr lang="fr-FR" dirty="0">
                <a:latin typeface="Montserrat" panose="00000500000000000000" pitchFamily="2" charset="0"/>
              </a:rPr>
              <a:t>consultation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Montserrat" panose="00000500000000000000" pitchFamily="2" charset="0"/>
              </a:rPr>
              <a:t>NT pro BNP 654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taille 173 cm poids 95 kg </a:t>
            </a:r>
            <a:r>
              <a:rPr lang="fr-FR" b="1" dirty="0">
                <a:latin typeface="Montserrat" panose="00000500000000000000" pitchFamily="2" charset="0"/>
              </a:rPr>
              <a:t>IMC 31,7 </a:t>
            </a:r>
            <a:r>
              <a:rPr lang="fr-FR" dirty="0">
                <a:latin typeface="Montserrat" panose="00000500000000000000" pitchFamily="2" charset="0"/>
              </a:rPr>
              <a:t>– identique sur des données de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Dyspnéique à l’effort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ECG et ETT </a:t>
            </a:r>
            <a:r>
              <a:rPr lang="fr-FR" b="1" dirty="0">
                <a:latin typeface="Montserrat" panose="00000500000000000000" pitchFamily="2" charset="0"/>
              </a:rPr>
              <a:t>FEVG 53% akinésie </a:t>
            </a:r>
            <a:r>
              <a:rPr lang="fr-FR" b="1" dirty="0" err="1">
                <a:latin typeface="Montserrat" panose="00000500000000000000" pitchFamily="2" charset="0"/>
              </a:rPr>
              <a:t>septo</a:t>
            </a:r>
            <a:r>
              <a:rPr lang="fr-FR" b="1" dirty="0">
                <a:latin typeface="Montserrat" panose="00000500000000000000" pitchFamily="2" charset="0"/>
              </a:rPr>
              <a:t> apicale</a:t>
            </a:r>
          </a:p>
        </p:txBody>
      </p:sp>
    </p:spTree>
    <p:extLst>
      <p:ext uri="{BB962C8B-B14F-4D97-AF65-F5344CB8AC3E}">
        <p14:creationId xmlns:p14="http://schemas.microsoft.com/office/powerpoint/2010/main" val="496356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BCF6F-FCA5-DDA3-4800-CD70B371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3AECD-FFFF-8966-A902-3CDED815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les thérapeutiques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00437AB8-E59A-3D77-FDB2-50B727AB0177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A1886CDF-9E57-CAD7-B346-88C114008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EE7B20-B8D2-8E29-739B-D1575B1A9D70}"/>
              </a:ext>
            </a:extLst>
          </p:cNvPr>
          <p:cNvSpPr/>
          <p:nvPr/>
        </p:nvSpPr>
        <p:spPr>
          <a:xfrm>
            <a:off x="380504" y="1465409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mplément 3">
                <a:extLst>
                  <a:ext uri="{FF2B5EF4-FFF2-40B4-BE49-F238E27FC236}">
                    <a16:creationId xmlns:a16="http://schemas.microsoft.com/office/drawing/2014/main" id="{7C47B4B4-F5CC-ED60-3F12-84F7668FCD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omplément 3">
                <a:extLst>
                  <a:ext uri="{FF2B5EF4-FFF2-40B4-BE49-F238E27FC236}">
                    <a16:creationId xmlns:a16="http://schemas.microsoft.com/office/drawing/2014/main" id="{7C47B4B4-F5CC-ED60-3F12-84F7668FCD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521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D5488-B39E-B0F2-A08A-7896D8A50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32F5586-AC4F-5049-BA59-9A83A556CA22}"/>
              </a:ext>
            </a:extLst>
          </p:cNvPr>
          <p:cNvSpPr/>
          <p:nvPr/>
        </p:nvSpPr>
        <p:spPr>
          <a:xfrm>
            <a:off x="-2" y="-9832"/>
            <a:ext cx="12192002" cy="6858000"/>
          </a:xfrm>
          <a:prstGeom prst="rect">
            <a:avLst/>
          </a:prstGeom>
          <a:solidFill>
            <a:srgbClr val="EEF7FD"/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EF7740F-2B5F-EB90-4D19-735E241AC13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C5F34F83-1992-217C-9D1E-D01E8835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3B774429-DDE6-FAF4-A47F-AE3F5473EF30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Document de travail, Groupe de Travail,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ARhoCard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et Novo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Nordisk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BDC265-0C24-FE48-71A7-6D37AEBDA2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5"/>
          <a:stretch/>
        </p:blipFill>
        <p:spPr>
          <a:xfrm>
            <a:off x="-2" y="0"/>
            <a:ext cx="12113344" cy="1205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EF6D2E-EA11-8B3E-3D72-ABEB06D940AA}"/>
              </a:ext>
            </a:extLst>
          </p:cNvPr>
          <p:cNvSpPr/>
          <p:nvPr/>
        </p:nvSpPr>
        <p:spPr>
          <a:xfrm>
            <a:off x="-4" y="10488"/>
            <a:ext cx="9212829" cy="1205474"/>
          </a:xfrm>
          <a:prstGeom prst="rect">
            <a:avLst/>
          </a:prstGeom>
          <a:solidFill>
            <a:srgbClr val="EEF7FD">
              <a:alpha val="75294"/>
            </a:srgbClr>
          </a:solidFill>
          <a:ln>
            <a:solidFill>
              <a:srgbClr val="EEF7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98EA41-F7F9-49FA-5A6B-7B289499D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0" y="1257680"/>
            <a:ext cx="5982589" cy="51558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E592A1-4CAD-1C83-B32E-F5E70423F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47068"/>
            <a:ext cx="5982589" cy="26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6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668AE-0CA0-E83E-0531-B528C5B8F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19579-D0F6-5CC5-7CA8-2C24FD9A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les thérapeutiques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A5407F8-0124-6FB1-F362-6630FD319FC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DC94099-3310-C7F9-60D4-B1D0A040D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82BD98F-875D-C2E5-6AC7-EA46231F924E}"/>
              </a:ext>
            </a:extLst>
          </p:cNvPr>
          <p:cNvSpPr/>
          <p:nvPr/>
        </p:nvSpPr>
        <p:spPr>
          <a:xfrm>
            <a:off x="380504" y="1465409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Complément 2">
                <a:extLst>
                  <a:ext uri="{FF2B5EF4-FFF2-40B4-BE49-F238E27FC236}">
                    <a16:creationId xmlns:a16="http://schemas.microsoft.com/office/drawing/2014/main" id="{16C0C75F-1F18-7D9F-B29D-F8ADF324AF2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3" name="Complément 2">
                <a:extLst>
                  <a:ext uri="{FF2B5EF4-FFF2-40B4-BE49-F238E27FC236}">
                    <a16:creationId xmlns:a16="http://schemas.microsoft.com/office/drawing/2014/main" id="{16C0C75F-1F18-7D9F-B29D-F8ADF324AF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190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8703A-ABCA-101E-9AA1-E2E5FCC4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07C5B-DF08-C484-EFD6-37C96C8D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à propos de l’activité physique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3C47909-7AB0-05D7-322A-D13B637D74A7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7465389-4523-06E2-A0D3-DD0CA0A7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892873D0-05AB-2A10-4399-89DC56D8A8D6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Oppert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Int J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Obes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(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Lond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) 2024 –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Oppert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Eur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J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Intern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Med,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4070B-916D-4661-5BDD-F64689118729}"/>
              </a:ext>
            </a:extLst>
          </p:cNvPr>
          <p:cNvSpPr/>
          <p:nvPr/>
        </p:nvSpPr>
        <p:spPr>
          <a:xfrm>
            <a:off x="1380566" y="2653161"/>
            <a:ext cx="225056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resistance</a:t>
            </a:r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 training</a:t>
            </a:r>
          </a:p>
          <a:p>
            <a:pPr algn="ctr"/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moderate</a:t>
            </a:r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 to high </a:t>
            </a:r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intensity</a:t>
            </a:r>
            <a:endParaRPr lang="fr-F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2BAC0-03E9-BFB6-97CA-5BBD0C2D25CC}"/>
              </a:ext>
            </a:extLst>
          </p:cNvPr>
          <p:cNvSpPr/>
          <p:nvPr/>
        </p:nvSpPr>
        <p:spPr>
          <a:xfrm>
            <a:off x="1380566" y="3687620"/>
            <a:ext cx="225056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aerobic</a:t>
            </a:r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exercise</a:t>
            </a:r>
            <a:endParaRPr lang="fr-F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moderate</a:t>
            </a:r>
            <a:r>
              <a:rPr lang="fr-F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1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intensity</a:t>
            </a:r>
            <a:endParaRPr lang="fr-F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01709-25A1-4ADC-574A-59DB5B15470B}"/>
              </a:ext>
            </a:extLst>
          </p:cNvPr>
          <p:cNvSpPr/>
          <p:nvPr/>
        </p:nvSpPr>
        <p:spPr>
          <a:xfrm>
            <a:off x="1380566" y="2076212"/>
            <a:ext cx="2250567" cy="456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-2 à -3 kg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F63BE6-59F7-BCA6-36E2-D9CF9B34FEBC}"/>
              </a:ext>
            </a:extLst>
          </p:cNvPr>
          <p:cNvSpPr/>
          <p:nvPr/>
        </p:nvSpPr>
        <p:spPr>
          <a:xfrm>
            <a:off x="3738283" y="2653161"/>
            <a:ext cx="225056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Abdominal </a:t>
            </a:r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visceral</a:t>
            </a: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 fat </a:t>
            </a:r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loss</a:t>
            </a:r>
            <a:endParaRPr lang="fr-FR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Fat free mass </a:t>
            </a:r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preservation</a:t>
            </a:r>
            <a:endParaRPr lang="fr-FR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FC1CAD-4E55-642E-714D-00875A101B72}"/>
              </a:ext>
            </a:extLst>
          </p:cNvPr>
          <p:cNvSpPr/>
          <p:nvPr/>
        </p:nvSpPr>
        <p:spPr>
          <a:xfrm>
            <a:off x="3738283" y="3702225"/>
            <a:ext cx="225056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sensibilité insuline</a:t>
            </a: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contrôle glycémique</a:t>
            </a: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↓ pression artérielle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F6D96-B0B2-345D-CF00-912F36107B27}"/>
              </a:ext>
            </a:extLst>
          </p:cNvPr>
          <p:cNvSpPr/>
          <p:nvPr/>
        </p:nvSpPr>
        <p:spPr>
          <a:xfrm>
            <a:off x="6096000" y="2667407"/>
            <a:ext cx="2250567" cy="1949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Physical </a:t>
            </a:r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activity</a:t>
            </a:r>
            <a:endParaRPr lang="fr-FR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Exercise</a:t>
            </a:r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 training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D54F65-AB81-2C31-A0C8-28E0B875931A}"/>
              </a:ext>
            </a:extLst>
          </p:cNvPr>
          <p:cNvSpPr/>
          <p:nvPr/>
        </p:nvSpPr>
        <p:spPr>
          <a:xfrm>
            <a:off x="6095999" y="4728528"/>
            <a:ext cx="225056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muscle </a:t>
            </a:r>
            <a:r>
              <a:rPr lang="fr-FR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strength</a:t>
            </a:r>
            <a:endParaRPr lang="fr-FR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capacité cardiorespiratoire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571F2C-409D-18A9-6637-FF862967A38F}"/>
              </a:ext>
            </a:extLst>
          </p:cNvPr>
          <p:cNvSpPr/>
          <p:nvPr/>
        </p:nvSpPr>
        <p:spPr>
          <a:xfrm>
            <a:off x="8453717" y="3698746"/>
            <a:ext cx="225056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qualité de vie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906E72-D1C1-0E5F-6415-FFE6C10F6D49}"/>
              </a:ext>
            </a:extLst>
          </p:cNvPr>
          <p:cNvSpPr/>
          <p:nvPr/>
        </p:nvSpPr>
        <p:spPr>
          <a:xfrm>
            <a:off x="8453717" y="2667407"/>
            <a:ext cx="225056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satiété</a:t>
            </a:r>
          </a:p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↑ comportement alimentaire</a:t>
            </a:r>
          </a:p>
        </p:txBody>
      </p:sp>
    </p:spTree>
    <p:extLst>
      <p:ext uri="{BB962C8B-B14F-4D97-AF65-F5344CB8AC3E}">
        <p14:creationId xmlns:p14="http://schemas.microsoft.com/office/powerpoint/2010/main" val="2787672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7C6E6-4D2C-1001-2A66-FFE1677F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E22F9-C25F-9247-68FE-CFD8C75C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à propos des RHD : look </a:t>
            </a:r>
            <a:r>
              <a:rPr lang="fr-FR" b="1" dirty="0" err="1">
                <a:latin typeface="Montserrat" pitchFamily="2" charset="77"/>
              </a:rPr>
              <a:t>ahead</a:t>
            </a:r>
            <a:endParaRPr lang="fr-FR" b="1" dirty="0">
              <a:latin typeface="Montserrat" pitchFamily="2" charset="77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5C5D898F-F1A9-63B2-B9C6-E118860D14E8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34E350AC-5A46-3CAC-7D8C-8C12213C8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DD588B-5995-C970-24D6-8A04BD5CA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712"/>
          <a:stretch/>
        </p:blipFill>
        <p:spPr>
          <a:xfrm>
            <a:off x="4249037" y="2270993"/>
            <a:ext cx="2503170" cy="23160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635F6D5-4DB9-D0DD-717C-BA6989F02F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67" t="2236" r="41733" b="49806"/>
          <a:stretch/>
        </p:blipFill>
        <p:spPr>
          <a:xfrm>
            <a:off x="6752207" y="2270993"/>
            <a:ext cx="5148028" cy="23160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82D6C3-EF4A-0B07-EFD7-8C329F887255}"/>
              </a:ext>
            </a:extLst>
          </p:cNvPr>
          <p:cNvSpPr/>
          <p:nvPr/>
        </p:nvSpPr>
        <p:spPr>
          <a:xfrm>
            <a:off x="10412812" y="3986785"/>
            <a:ext cx="768144" cy="600222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8C2BD9-F35C-221B-6AE6-22C46C78DAE1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Look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ahead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NEJM, 2013 – Look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ahead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Lancet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Diabetes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Endocrinal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, 2016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3B3A1E9-461D-8B1B-557D-46EDE8894078}"/>
              </a:ext>
            </a:extLst>
          </p:cNvPr>
          <p:cNvSpPr txBox="1">
            <a:spLocks/>
          </p:cNvSpPr>
          <p:nvPr/>
        </p:nvSpPr>
        <p:spPr>
          <a:xfrm>
            <a:off x="764459" y="2157250"/>
            <a:ext cx="3484578" cy="25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 dirty="0">
                <a:latin typeface="Montserrat" pitchFamily="2" charset="77"/>
              </a:rPr>
              <a:t>NS</a:t>
            </a:r>
            <a:br>
              <a:rPr lang="fr-FR" sz="8800" b="1" dirty="0">
                <a:latin typeface="Montserrat" pitchFamily="2" charset="77"/>
              </a:rPr>
            </a:br>
            <a:r>
              <a:rPr lang="fr-FR" sz="1050" b="1" dirty="0">
                <a:latin typeface="Montserrat" pitchFamily="2" charset="77"/>
              </a:rPr>
              <a:t>-21% d’évènements si perte de poids &gt;10%</a:t>
            </a:r>
            <a:endParaRPr lang="fr-FR" sz="88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6739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BF537-4900-F158-3A1F-1B7037928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D09E0-0CE0-0F41-669C-DE3E2A5D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les thérapeutiques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8BFA0AD-4FCF-3A91-ED42-254C93ADB98D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BD6E8B17-052E-03CB-9151-328CD172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CDED47-37CD-EBDB-F6D4-3B726941B65A}"/>
              </a:ext>
            </a:extLst>
          </p:cNvPr>
          <p:cNvSpPr/>
          <p:nvPr/>
        </p:nvSpPr>
        <p:spPr>
          <a:xfrm>
            <a:off x="380504" y="1465409"/>
            <a:ext cx="1651545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mplément 3">
                <a:extLst>
                  <a:ext uri="{FF2B5EF4-FFF2-40B4-BE49-F238E27FC236}">
                    <a16:creationId xmlns:a16="http://schemas.microsoft.com/office/drawing/2014/main" id="{0949C069-0B4D-B1A2-D414-1072820359D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omplément 3">
                <a:extLst>
                  <a:ext uri="{FF2B5EF4-FFF2-40B4-BE49-F238E27FC236}">
                    <a16:creationId xmlns:a16="http://schemas.microsoft.com/office/drawing/2014/main" id="{0949C069-0B4D-B1A2-D414-1072820359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267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C7046-7545-34A7-CAE8-40C87854E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807BD080-F102-02F5-6B3E-7174C740EECB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A850AFE2-C37D-DEBA-B0DE-D3B5A3BDC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A57CA0D-7C5E-E1AB-D40A-B8D1F9BBF1FD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82D4BF4-0BE4-6B69-80C1-73FC099DE14C}"/>
              </a:ext>
            </a:extLst>
          </p:cNvPr>
          <p:cNvSpPr/>
          <p:nvPr/>
        </p:nvSpPr>
        <p:spPr>
          <a:xfrm>
            <a:off x="1167873" y="247396"/>
            <a:ext cx="2624447" cy="914400"/>
          </a:xfrm>
          <a:prstGeom prst="roundRect">
            <a:avLst/>
          </a:prstGeom>
          <a:solidFill>
            <a:srgbClr val="96DCF8"/>
          </a:solidFill>
          <a:ln w="38100">
            <a:solidFill>
              <a:srgbClr val="001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itchFamily="2" charset="77"/>
              </a:rPr>
              <a:t>select</a:t>
            </a:r>
            <a:endParaRPr lang="fr-FR" sz="16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668C91-BC98-869F-DA11-492260D20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72" y="1488174"/>
            <a:ext cx="10583109" cy="47541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07768B-D016-AE32-F331-B57FA7142E3D}"/>
              </a:ext>
            </a:extLst>
          </p:cNvPr>
          <p:cNvSpPr/>
          <p:nvPr/>
        </p:nvSpPr>
        <p:spPr>
          <a:xfrm>
            <a:off x="11143488" y="5181600"/>
            <a:ext cx="841248" cy="78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832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12F51-4A25-900F-3A77-811C31D9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>
            <a:extLst>
              <a:ext uri="{FF2B5EF4-FFF2-40B4-BE49-F238E27FC236}">
                <a16:creationId xmlns:a16="http://schemas.microsoft.com/office/drawing/2014/main" id="{9F60FA35-C493-E4A1-5F7C-DF1A18D31A85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03292455-05EE-B158-6AF6-47D67F8E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8179276-C926-D508-9B6F-BB10119E457B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D881FE4-2470-C8D4-C96C-2D6DDC93D6F4}"/>
              </a:ext>
            </a:extLst>
          </p:cNvPr>
          <p:cNvSpPr/>
          <p:nvPr/>
        </p:nvSpPr>
        <p:spPr>
          <a:xfrm>
            <a:off x="1167873" y="247396"/>
            <a:ext cx="2624447" cy="914400"/>
          </a:xfrm>
          <a:prstGeom prst="roundRect">
            <a:avLst/>
          </a:prstGeom>
          <a:solidFill>
            <a:srgbClr val="96DCF8"/>
          </a:solidFill>
          <a:ln w="38100">
            <a:solidFill>
              <a:srgbClr val="001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tx1"/>
                </a:solidFill>
                <a:latin typeface="Montserrat" pitchFamily="2" charset="77"/>
              </a:rPr>
              <a:t>summit</a:t>
            </a:r>
            <a:endParaRPr lang="fr-FR" sz="16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602EC-9A9F-DED0-1B77-EE9C4E74891F}"/>
              </a:ext>
            </a:extLst>
          </p:cNvPr>
          <p:cNvSpPr/>
          <p:nvPr/>
        </p:nvSpPr>
        <p:spPr>
          <a:xfrm>
            <a:off x="11143488" y="5181600"/>
            <a:ext cx="841248" cy="78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6BC6D9-D90E-1F3D-53E6-73DEDA10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73" y="1333280"/>
            <a:ext cx="9021156" cy="53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D4AC5-EF2C-2F66-D422-AFEC553DD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005EB-129A-36D8-1BCC-24DBE03D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conclusion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3FD14E7-CADD-0BCC-4CEC-EB9FEDCF9CFA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C20A40B-1918-13F8-C461-94B07296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EF53E6-1643-D79F-35E5-0AB7A1E08A0D}"/>
              </a:ext>
            </a:extLst>
          </p:cNvPr>
          <p:cNvSpPr txBox="1"/>
          <p:nvPr/>
        </p:nvSpPr>
        <p:spPr>
          <a:xfrm>
            <a:off x="838200" y="2413337"/>
            <a:ext cx="9734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fréquent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augmente la </a:t>
            </a:r>
            <a:r>
              <a:rPr lang="fr-FR" b="1" dirty="0">
                <a:solidFill>
                  <a:srgbClr val="C00000"/>
                </a:solidFill>
                <a:latin typeface="Montserrat" panose="00000500000000000000" pitchFamily="2" charset="0"/>
              </a:rPr>
              <a:t>mortalité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HF-</a:t>
            </a:r>
            <a:r>
              <a:rPr lang="fr-FR" b="1" dirty="0" err="1">
                <a:latin typeface="Montserrat" panose="00000500000000000000" pitchFamily="2" charset="0"/>
              </a:rPr>
              <a:t>pEF</a:t>
            </a:r>
            <a:r>
              <a:rPr lang="fr-FR" b="1" dirty="0">
                <a:latin typeface="Montserrat" panose="00000500000000000000" pitchFamily="2" charset="0"/>
              </a:rPr>
              <a:t> – SCD – AF – Stroke – CHD 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dépistage </a:t>
            </a:r>
            <a:r>
              <a:rPr lang="fr-FR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imc</a:t>
            </a:r>
            <a:endParaRPr lang="fr-FR" b="1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C00000"/>
                </a:solidFill>
                <a:latin typeface="Montserrat" panose="00000500000000000000" pitchFamily="2" charset="0"/>
              </a:rPr>
              <a:t>accord</a:t>
            </a:r>
            <a:r>
              <a:rPr lang="fr-FR" b="1" dirty="0">
                <a:latin typeface="Montserrat" panose="00000500000000000000" pitchFamily="2" charset="0"/>
              </a:rPr>
              <a:t> du patient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rgbClr val="C00000"/>
                </a:solidFill>
                <a:latin typeface="Montserrat" panose="00000500000000000000" pitchFamily="2" charset="0"/>
              </a:rPr>
              <a:t>parcours</a:t>
            </a:r>
            <a:r>
              <a:rPr lang="fr-FR" b="1" dirty="0">
                <a:latin typeface="Montserrat" panose="00000500000000000000" pitchFamily="2" charset="0"/>
              </a:rPr>
              <a:t> de soin simple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Les médicaments fonctionnent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Montserrat" panose="00000500000000000000" pitchFamily="2" charset="0"/>
              </a:rPr>
              <a:t>Le cardio a/à sa place</a:t>
            </a:r>
          </a:p>
        </p:txBody>
      </p:sp>
    </p:spTree>
    <p:extLst>
      <p:ext uri="{BB962C8B-B14F-4D97-AF65-F5344CB8AC3E}">
        <p14:creationId xmlns:p14="http://schemas.microsoft.com/office/powerpoint/2010/main" val="247748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8CB68-C598-7F44-0EE9-AC2A05D53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41E00-F449-35DB-503E-989D9582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Montserrat" pitchFamily="2" charset="77"/>
              </a:rPr>
              <a:t>pour participer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CD40ECD-F639-AF14-A691-9D8D3B30C7E9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FFBB5CF1-4DBE-0C4D-CC51-EC3A7814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mplément 3">
                <a:extLst>
                  <a:ext uri="{FF2B5EF4-FFF2-40B4-BE49-F238E27FC236}">
                    <a16:creationId xmlns:a16="http://schemas.microsoft.com/office/drawing/2014/main" id="{7CAB052D-50EA-B389-0CF3-C97C3A35AF0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omplément 3">
                <a:extLst>
                  <a:ext uri="{FF2B5EF4-FFF2-40B4-BE49-F238E27FC236}">
                    <a16:creationId xmlns:a16="http://schemas.microsoft.com/office/drawing/2014/main" id="{7CAB052D-50EA-B389-0CF3-C97C3A35AF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22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Contacts</a:t>
            </a:r>
          </a:p>
        </p:txBody>
      </p:sp>
      <p:sp>
        <p:nvSpPr>
          <p:cNvPr id="331" name="Espace réservé du contenu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pPr marL="0" indent="0">
              <a:buSzTx/>
              <a:buFontTx/>
              <a:buNone/>
            </a:pPr>
            <a:endParaRPr dirty="0"/>
          </a:p>
          <a:p>
            <a:pPr marL="0" indent="0">
              <a:buSzTx/>
              <a:buFontTx/>
              <a:buNone/>
            </a:pPr>
            <a:endParaRPr dirty="0"/>
          </a:p>
          <a:p>
            <a:pPr marL="0" indent="0" algn="ctr">
              <a:buSzTx/>
              <a:buFontTx/>
              <a:buNone/>
              <a:defRPr b="1"/>
            </a:pPr>
            <a:endParaRPr dirty="0"/>
          </a:p>
          <a:p>
            <a:pPr marL="0" indent="0" algn="ctr">
              <a:buSzTx/>
              <a:buFontTx/>
              <a:buNone/>
              <a:defRPr b="1"/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clement.becle@ccol-sauvegarde.fr</a:t>
            </a:r>
          </a:p>
          <a:p>
            <a:pPr marL="0" indent="0" algn="ctr">
              <a:buSzTx/>
              <a:buFontTx/>
              <a:buNone/>
              <a:defRPr b="1"/>
            </a:pPr>
            <a:r>
              <a:rPr dirty="0"/>
              <a:t>06 61 32 26 43</a:t>
            </a:r>
          </a:p>
        </p:txBody>
      </p:sp>
      <p:pic>
        <p:nvPicPr>
          <p:cNvPr id="332" name="logo_ccol.png" descr="logo_cc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59" y="2345507"/>
            <a:ext cx="2521859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 5" descr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140" y="2345507"/>
            <a:ext cx="1270001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C9A3D-D5CB-4DCE-0098-542FBFF1C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5DEDC-DB22-E8E6-4D46-2FF183E4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cas clinique cardiologique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92EBAA7-21A1-6450-BC8C-B3BF93F1E002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BC4B771B-D697-15CC-FDB5-5BCB2B98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65876D0-9FC0-4775-CFA4-3FA4161AB688}"/>
              </a:ext>
            </a:extLst>
          </p:cNvPr>
          <p:cNvSpPr txBox="1"/>
          <p:nvPr/>
        </p:nvSpPr>
        <p:spPr>
          <a:xfrm>
            <a:off x="876300" y="2274838"/>
            <a:ext cx="85074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ontserrat" panose="00000500000000000000" pitchFamily="2" charset="0"/>
              </a:rPr>
              <a:t>patient de 38 ans </a:t>
            </a:r>
            <a:r>
              <a:rPr lang="fr-FR" b="1" dirty="0">
                <a:latin typeface="Montserrat" panose="00000500000000000000" pitchFamily="2" charset="0"/>
              </a:rPr>
              <a:t>ancien prof de sport désormais chef de chantier</a:t>
            </a:r>
          </a:p>
          <a:p>
            <a:r>
              <a:rPr lang="fr-FR" dirty="0">
                <a:latin typeface="Montserrat" panose="00000500000000000000" pitchFamily="2" charset="0"/>
              </a:rPr>
              <a:t>consultation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HbA1c 5,6%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Montserrat" panose="00000500000000000000" pitchFamily="2" charset="0"/>
              </a:rPr>
              <a:t>LDLc</a:t>
            </a:r>
            <a:r>
              <a:rPr lang="fr-FR" dirty="0">
                <a:latin typeface="Montserrat" panose="00000500000000000000" pitchFamily="2" charset="0"/>
              </a:rPr>
              <a:t> 1,9 g/l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NT pro BNP 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taille 173 cm poids 95 kg </a:t>
            </a:r>
            <a:r>
              <a:rPr lang="fr-FR" b="1" dirty="0">
                <a:latin typeface="Montserrat" panose="00000500000000000000" pitchFamily="2" charset="0"/>
              </a:rPr>
              <a:t>IMC 31,7 </a:t>
            </a:r>
            <a:r>
              <a:rPr lang="fr-FR" dirty="0">
                <a:latin typeface="Montserrat" panose="00000500000000000000" pitchFamily="2" charset="0"/>
              </a:rPr>
              <a:t>– identique sur des données de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asymptomatique effort comme repos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ECG et ETT normaux</a:t>
            </a:r>
          </a:p>
        </p:txBody>
      </p:sp>
    </p:spTree>
    <p:extLst>
      <p:ext uri="{BB962C8B-B14F-4D97-AF65-F5344CB8AC3E}">
        <p14:creationId xmlns:p14="http://schemas.microsoft.com/office/powerpoint/2010/main" val="89701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C78A0-046F-4405-0819-D270FAD7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93534-E93B-3EAC-28D4-9E5698AD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dépistage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A70BF84-9295-A6FD-087B-27C15223A8C6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5AAF29AE-D20A-56B8-C478-3E54F0D2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4149704-9C76-541E-D2B4-88A2F3DE004A}"/>
              </a:ext>
            </a:extLst>
          </p:cNvPr>
          <p:cNvSpPr/>
          <p:nvPr/>
        </p:nvSpPr>
        <p:spPr>
          <a:xfrm>
            <a:off x="299427" y="1623943"/>
            <a:ext cx="975394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mplément 3">
                <a:extLst>
                  <a:ext uri="{FF2B5EF4-FFF2-40B4-BE49-F238E27FC236}">
                    <a16:creationId xmlns:a16="http://schemas.microsoft.com/office/drawing/2014/main" id="{93E5DF9B-D693-2D27-32A4-E2B708E8FFD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omplément 3">
                <a:extLst>
                  <a:ext uri="{FF2B5EF4-FFF2-40B4-BE49-F238E27FC236}">
                    <a16:creationId xmlns:a16="http://schemas.microsoft.com/office/drawing/2014/main" id="{93E5DF9B-D693-2D27-32A4-E2B708E8FF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54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883C8-E2D6-F4D2-F725-97FE0C45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9FB2F-026D-1FDF-591E-79010A1D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dépistage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D3C96CE-41E4-F03D-0942-6EC8809358AD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D6DF403E-7A74-9B6F-E44B-8A5E41EE9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758A4B-B418-4B98-1EB0-F9A7220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31" b="3512"/>
          <a:stretch/>
        </p:blipFill>
        <p:spPr>
          <a:xfrm>
            <a:off x="3093802" y="2767243"/>
            <a:ext cx="6004393" cy="39813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3FC3D1-6946-D6B4-B3FD-63CBDC7FA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9" y="1253721"/>
            <a:ext cx="6096000" cy="1513522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05508EC7-C656-A7E7-B709-9D3C449995E1}"/>
              </a:ext>
            </a:extLst>
          </p:cNvPr>
          <p:cNvSpPr txBox="1">
            <a:spLocks/>
          </p:cNvSpPr>
          <p:nvPr/>
        </p:nvSpPr>
        <p:spPr>
          <a:xfrm>
            <a:off x="-1" y="6386465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HAS, </a:t>
            </a:r>
            <a:r>
              <a:rPr lang="fr-FR" sz="1000" dirty="0" err="1">
                <a:solidFill>
                  <a:schemeClr val="bg2">
                    <a:lumMod val="90000"/>
                  </a:schemeClr>
                </a:solidFill>
              </a:rPr>
              <a:t>recommendations</a:t>
            </a: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 de bonnes pratiques, 2022</a:t>
            </a:r>
          </a:p>
        </p:txBody>
      </p:sp>
    </p:spTree>
    <p:extLst>
      <p:ext uri="{BB962C8B-B14F-4D97-AF65-F5344CB8AC3E}">
        <p14:creationId xmlns:p14="http://schemas.microsoft.com/office/powerpoint/2010/main" val="276436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75854-E141-B362-D7EE-D0B2BD19C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E833A-823E-6935-13E9-CF7B3446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épidémiologie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5E3C3B4-CAD5-74F8-FA71-2F6755F9496F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3EA109F-B74F-3A15-F90A-53352B59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mplément 3">
                <a:extLst>
                  <a:ext uri="{FF2B5EF4-FFF2-40B4-BE49-F238E27FC236}">
                    <a16:creationId xmlns:a16="http://schemas.microsoft.com/office/drawing/2014/main" id="{F9C8D341-13E7-A04D-FF7D-24390E8BE6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53999"/>
              <a:ext cx="11430000" cy="635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omplément 3">
                <a:extLst>
                  <a:ext uri="{FF2B5EF4-FFF2-40B4-BE49-F238E27FC236}">
                    <a16:creationId xmlns:a16="http://schemas.microsoft.com/office/drawing/2014/main" id="{F9C8D341-13E7-A04D-FF7D-24390E8BE6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381000" y="253999"/>
                <a:ext cx="11430000" cy="63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42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46A40-59C7-B52D-55A9-76980BB7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895B7-0533-0767-35B6-9E965328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épidémiologie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4C58ADBB-58CA-755B-8007-C03D1BD7A882}"/>
              </a:ext>
            </a:extLst>
          </p:cNvPr>
          <p:cNvSpPr txBox="1">
            <a:spLocks/>
          </p:cNvSpPr>
          <p:nvPr/>
        </p:nvSpPr>
        <p:spPr>
          <a:xfrm>
            <a:off x="0" y="6407443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A0C10C8E-CB58-F383-908B-A925D9F0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14E45E-D498-776B-6DDA-93B067B4A3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125" t="32896" r="497" b="9840"/>
          <a:stretch/>
        </p:blipFill>
        <p:spPr>
          <a:xfrm>
            <a:off x="8032501" y="2126242"/>
            <a:ext cx="3321299" cy="26082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9A9181-4BAD-A4D3-164E-C6B3B684B60C}"/>
              </a:ext>
            </a:extLst>
          </p:cNvPr>
          <p:cNvSpPr/>
          <p:nvPr/>
        </p:nvSpPr>
        <p:spPr>
          <a:xfrm>
            <a:off x="1268146" y="1388286"/>
            <a:ext cx="2009010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4A95A-151E-FB3C-BA24-C193845C2182}"/>
              </a:ext>
            </a:extLst>
          </p:cNvPr>
          <p:cNvSpPr/>
          <p:nvPr/>
        </p:nvSpPr>
        <p:spPr>
          <a:xfrm>
            <a:off x="1173592" y="6077728"/>
            <a:ext cx="2009010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246EB-1927-AB6F-BE55-886659E04A83}"/>
              </a:ext>
            </a:extLst>
          </p:cNvPr>
          <p:cNvSpPr/>
          <p:nvPr/>
        </p:nvSpPr>
        <p:spPr>
          <a:xfrm>
            <a:off x="7989320" y="5992989"/>
            <a:ext cx="2961232" cy="45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445DA48-92AC-262B-8AFF-8B779B130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046150"/>
              </p:ext>
            </p:extLst>
          </p:nvPr>
        </p:nvGraphicFramePr>
        <p:xfrm>
          <a:off x="1140666" y="1598809"/>
          <a:ext cx="2797387" cy="423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B369EE7A-7F54-6657-79D6-7AE20BDA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905" t="14334" r="31018" b="50101"/>
          <a:stretch/>
        </p:blipFill>
        <p:spPr>
          <a:xfrm>
            <a:off x="4152978" y="2126242"/>
            <a:ext cx="2924060" cy="26082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E4A9DA-FE0C-C716-D4F5-07905C18FD6D}"/>
              </a:ext>
            </a:extLst>
          </p:cNvPr>
          <p:cNvSpPr/>
          <p:nvPr/>
        </p:nvSpPr>
        <p:spPr>
          <a:xfrm>
            <a:off x="7775737" y="1838843"/>
            <a:ext cx="2489571" cy="884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92C053AF-039D-81D5-D37D-EC90F987F34C}"/>
              </a:ext>
            </a:extLst>
          </p:cNvPr>
          <p:cNvSpPr txBox="1">
            <a:spLocks/>
          </p:cNvSpPr>
          <p:nvPr/>
        </p:nvSpPr>
        <p:spPr>
          <a:xfrm>
            <a:off x="148646" y="6407442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dirty="0">
                <a:solidFill>
                  <a:schemeClr val="bg2">
                    <a:lumMod val="90000"/>
                  </a:schemeClr>
                </a:solidFill>
              </a:rPr>
              <a:t>Données HAS</a:t>
            </a:r>
          </a:p>
        </p:txBody>
      </p:sp>
    </p:spTree>
    <p:extLst>
      <p:ext uri="{BB962C8B-B14F-4D97-AF65-F5344CB8AC3E}">
        <p14:creationId xmlns:p14="http://schemas.microsoft.com/office/powerpoint/2010/main" val="330738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F0D6C-C188-0160-1449-384D2ABE3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19F0B-B0EE-2198-BEEE-B3783C21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ontserrat" pitchFamily="2" charset="77"/>
              </a:rPr>
              <a:t>cas clinique cardiologique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AB44A814-F4A0-BF93-41E2-5DD5AB36F89A}"/>
              </a:ext>
            </a:extLst>
          </p:cNvPr>
          <p:cNvSpPr txBox="1">
            <a:spLocks/>
          </p:cNvSpPr>
          <p:nvPr/>
        </p:nvSpPr>
        <p:spPr>
          <a:xfrm>
            <a:off x="0" y="6413500"/>
            <a:ext cx="12192000" cy="450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Image 10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C574389-6834-E0B6-EBA8-B6C0D76A5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500"/>
            <a:ext cx="876300" cy="444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F3157D4-61C8-6956-7EF9-92F32DCA488F}"/>
              </a:ext>
            </a:extLst>
          </p:cNvPr>
          <p:cNvSpPr txBox="1"/>
          <p:nvPr/>
        </p:nvSpPr>
        <p:spPr>
          <a:xfrm>
            <a:off x="876300" y="2274838"/>
            <a:ext cx="85074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ontserrat" panose="00000500000000000000" pitchFamily="2" charset="0"/>
              </a:rPr>
              <a:t>patient de 38 ans </a:t>
            </a:r>
            <a:r>
              <a:rPr lang="fr-FR" b="1" dirty="0">
                <a:latin typeface="Montserrat" panose="00000500000000000000" pitchFamily="2" charset="0"/>
              </a:rPr>
              <a:t>ancien prof de sport désormais chef de chantier</a:t>
            </a:r>
          </a:p>
          <a:p>
            <a:r>
              <a:rPr lang="fr-FR" dirty="0">
                <a:latin typeface="Montserrat" panose="00000500000000000000" pitchFamily="2" charset="0"/>
              </a:rPr>
              <a:t>consultation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HbA1c 5,6%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Montserrat" panose="00000500000000000000" pitchFamily="2" charset="0"/>
              </a:rPr>
              <a:t>LDLc</a:t>
            </a:r>
            <a:r>
              <a:rPr lang="fr-FR" dirty="0">
                <a:latin typeface="Montserrat" panose="00000500000000000000" pitchFamily="2" charset="0"/>
              </a:rPr>
              <a:t> 1,9 g/l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NT pro BNP 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taille 173 cm poids 95 kg </a:t>
            </a:r>
            <a:r>
              <a:rPr lang="fr-FR" b="1" dirty="0">
                <a:latin typeface="Montserrat" panose="00000500000000000000" pitchFamily="2" charset="0"/>
              </a:rPr>
              <a:t>IMC 31,7 </a:t>
            </a:r>
            <a:r>
              <a:rPr lang="fr-FR" dirty="0">
                <a:latin typeface="Montserrat" panose="00000500000000000000" pitchFamily="2" charset="0"/>
              </a:rPr>
              <a:t>– identique sur des données de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asymptomatique effort comme repos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ontserrat" panose="00000500000000000000" pitchFamily="2" charset="0"/>
              </a:rPr>
              <a:t>ECG et ETT normaux</a:t>
            </a:r>
          </a:p>
        </p:txBody>
      </p:sp>
    </p:spTree>
    <p:extLst>
      <p:ext uri="{BB962C8B-B14F-4D97-AF65-F5344CB8AC3E}">
        <p14:creationId xmlns:p14="http://schemas.microsoft.com/office/powerpoint/2010/main" val="32362907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webextension1.xml><?xml version="1.0" encoding="utf-8"?>
<we:webextension xmlns:we="http://schemas.microsoft.com/office/webextensions/webextension/2010/11" id="{4C4BC470-E826-BE45-B42E-C72136CA9C9A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EFNTPZ&quot;"/>
    <we:property name="selectedQuestionId" value="&quot;68e801bf6952b306e4ca188b&quot;"/>
    <we:property name="EFNTPZ:68e801bf6952b306e4ca188b:SlideId" value="4330"/>
  </we:properties>
  <we:bindings/>
  <we:snapshot xmlns:r="http://schemas.openxmlformats.org/officeDocument/2006/relationships"/>
</we:webextension>
</file>

<file path=ppt/webextensions/webextension10.xml><?xml version="1.0" encoding="utf-8"?>
<we:webextension xmlns:we="http://schemas.microsoft.com/office/webextensions/webextension/2010/11" id="{7839E12C-409B-CB48-88BA-739E2AB74CA8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EFNTPZ&quot;"/>
    <we:property name="selectedQuestionId" value="&quot;68e80ffb3c4bf115b61d27aa&quot;"/>
    <we:property name="EFNTPZ:68e80ffb3c4bf115b61d27aa:SlideId" value="4376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4BE9B4F-4541-0F48-9A92-8BB60886A52E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EFNTPZ&quot;"/>
    <we:property name="selectedQuestionId" value="&quot;68e801bf6952b306e4ca18c3&quot;"/>
    <we:property name="EFNTPZ:68e801bf6952b306e4ca18c3:SlideId" value="4344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D642E4AB-4DCD-5B47-A999-13CA746CA1A1}">
  <we:reference id="wa104381682" version="1.0.0.10" store="fr-FR" storeType="OMEX"/>
  <we:alternateReferences>
    <we:reference id="wa104381682" version="1.0.0.10" store="" storeType="OMEX"/>
  </we:alternateReferences>
  <we:properties>
    <we:property name="EFNTPZ:68e801bf6952b306e4ca18a5:SlideId" value="4333"/>
    <we:property name="addinSlideId" value="&quot;succeeded&quot;"/>
    <we:property name="selectedQuestionId" value="&quot;68e801bf6952b306e4ca18a5&quot;"/>
    <we:property name="selectedSlug" value="&quot;EFNTPZ&quot;"/>
  </we:properties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EE0FF04D-29C9-CF41-A256-FD805C8BC88A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EFNTPZ&quot;"/>
    <we:property name="selectedQuestionId" value="&quot;68e8111f3d1f32f745b45cc1&quot;"/>
    <we:property name="EFNTPZ:68e8111f3d1f32f745b45cc1:SlideId" value="4388"/>
  </we:properties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D4E7867C-26B3-9846-919A-6D44C70F22A5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EFNTPZ&quot;"/>
    <we:property name="selectedQuestionId" value="&quot;68e801bf6952b306e4ca18b1&quot;"/>
    <we:property name="EFNTPZ:68e801bf6952b306e4ca18b1:SlideId" value="4360"/>
  </we:properties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98946F1D-F97D-F44F-A411-457EC173510D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EFNTPZ&quot;"/>
    <we:property name="selectedQuestionId" value="&quot;68e801bf6952b306e4ca18bd&quot;"/>
    <we:property name="EFNTPZ:68e801bf6952b306e4ca18bd:SlideId" value="4341"/>
  </we:properties>
  <we:bindings/>
  <we:snapshot xmlns:r="http://schemas.openxmlformats.org/officeDocument/2006/relationships"/>
</we:webextension>
</file>

<file path=ppt/webextensions/webextension7.xml><?xml version="1.0" encoding="utf-8"?>
<we:webextension xmlns:we="http://schemas.microsoft.com/office/webextensions/webextension/2010/11" id="{C1EA5A58-A243-4A4D-8837-9E5389CEA05D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EFNTPZ&quot;"/>
    <we:property name="selectedQuestionId" value="&quot;68e8124e3d1f32f745b53b4b&quot;"/>
    <we:property name="EFNTPZ:68e8124e3d1f32f745b53b4b:SlideId" value="4390"/>
  </we:properties>
  <we:bindings/>
  <we:snapshot xmlns:r="http://schemas.openxmlformats.org/officeDocument/2006/relationships"/>
</we:webextension>
</file>

<file path=ppt/webextensions/webextension8.xml><?xml version="1.0" encoding="utf-8"?>
<we:webextension xmlns:we="http://schemas.microsoft.com/office/webextensions/webextension/2010/11" id="{FEAE77BA-C187-154C-984A-839D5408BBD5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EFNTPZ&quot;"/>
    <we:property name="selectedQuestionId" value="&quot;68e80d5a6952b306e4d40f6f&quot;"/>
    <we:property name="EFNTPZ:68e80d5a6952b306e4d40f6f:SlideId" value="4346"/>
  </we:properties>
  <we:bindings/>
  <we:snapshot xmlns:r="http://schemas.openxmlformats.org/officeDocument/2006/relationships"/>
</we:webextension>
</file>

<file path=ppt/webextensions/webextension9.xml><?xml version="1.0" encoding="utf-8"?>
<we:webextension xmlns:we="http://schemas.microsoft.com/office/webextensions/webextension/2010/11" id="{D56DDF1C-E243-294F-92D5-B6D076FF67D2}">
  <we:reference id="wa104381682" version="1.0.0.10" store="fr-FR" storeType="OMEX"/>
  <we:alternateReferences>
    <we:reference id="wa104381682" version="1.0.0.10" store="" storeType="OMEX"/>
  </we:alternateReferences>
  <we:properties>
    <we:property name="addinSlideId" value="&quot;succeeded&quot;"/>
    <we:property name="selectedSlug" value="&quot;EFNTPZ&quot;"/>
    <we:property name="selectedQuestionId" value="&quot;68e801bf6952b306e4ca18c9&quot;"/>
    <we:property name="EFNTPZ:68e801bf6952b306e4ca18c9:SlideId" value="4374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20416</TotalTime>
  <Words>556</Words>
  <Application>Microsoft Macintosh PowerPoint</Application>
  <PresentationFormat>Grand écran</PresentationFormat>
  <Paragraphs>140</Paragraphs>
  <Slides>30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Montserrat</vt:lpstr>
      <vt:lpstr>Thème Office</vt:lpstr>
      <vt:lpstr>Surpoids et Obésité</vt:lpstr>
      <vt:lpstr>liens et conflits d’intérêts</vt:lpstr>
      <vt:lpstr>pour participer</vt:lpstr>
      <vt:lpstr>cas clinique cardiologique</vt:lpstr>
      <vt:lpstr>dépistage</vt:lpstr>
      <vt:lpstr>dépistage</vt:lpstr>
      <vt:lpstr>épidémiologie</vt:lpstr>
      <vt:lpstr>épidémiologie</vt:lpstr>
      <vt:lpstr>cas clinique cardiologique</vt:lpstr>
      <vt:lpstr>cas clinique cardiologique</vt:lpstr>
      <vt:lpstr>risque cardiovasculaire </vt:lpstr>
      <vt:lpstr>cas clinique cardiologique</vt:lpstr>
      <vt:lpstr>classification</vt:lpstr>
      <vt:lpstr>Présentation PowerPoint</vt:lpstr>
      <vt:lpstr>parcours de soin</vt:lpstr>
      <vt:lpstr>parcours de soin</vt:lpstr>
      <vt:lpstr>Présentation PowerPoint</vt:lpstr>
      <vt:lpstr>cas clinique cardiologique</vt:lpstr>
      <vt:lpstr>cas clinique cardiologique</vt:lpstr>
      <vt:lpstr>cas clinique cardiologique</vt:lpstr>
      <vt:lpstr>les thérapeutiques</vt:lpstr>
      <vt:lpstr>Présentation PowerPoint</vt:lpstr>
      <vt:lpstr>les thérapeutiques</vt:lpstr>
      <vt:lpstr>à propos de l’activité physique</vt:lpstr>
      <vt:lpstr>à propos des RHD : look ahead</vt:lpstr>
      <vt:lpstr>les thérapeutiques</vt:lpstr>
      <vt:lpstr>Présentation PowerPoint</vt:lpstr>
      <vt:lpstr>Présentation PowerPoint</vt:lpstr>
      <vt:lpstr>conclusion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Clément Bècle</dc:creator>
  <cp:lastModifiedBy>Clément Bècle</cp:lastModifiedBy>
  <cp:revision>30</cp:revision>
  <dcterms:created xsi:type="dcterms:W3CDTF">2024-10-10T16:15:00Z</dcterms:created>
  <dcterms:modified xsi:type="dcterms:W3CDTF">2025-10-11T09:14:22Z</dcterms:modified>
</cp:coreProperties>
</file>