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webextensions/webextension2.xml" ContentType="application/vnd.ms-office.webextension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webextensions/webextension3.xml" ContentType="application/vnd.ms-office.webextension+xml"/>
  <Override PartName="/ppt/notesSlides/notesSlide5.xml" ContentType="application/vnd.openxmlformats-officedocument.presentationml.notesSlide+xml"/>
  <Override PartName="/ppt/webextensions/webextension4.xml" ContentType="application/vnd.ms-office.webextension+xml"/>
  <Override PartName="/ppt/notesSlides/notesSlide6.xml" ContentType="application/vnd.openxmlformats-officedocument.presentationml.notesSlide+xml"/>
  <Override PartName="/ppt/webextensions/webextension5.xml" ContentType="application/vnd.ms-office.webextension+xml"/>
  <Override PartName="/ppt/notesSlides/notesSlide7.xml" ContentType="application/vnd.openxmlformats-officedocument.presentationml.notesSlide+xml"/>
  <Override PartName="/ppt/webextensions/webextension6.xml" ContentType="application/vnd.ms-office.webextension+xml"/>
  <Override PartName="/ppt/notesSlides/notesSlide8.xml" ContentType="application/vnd.openxmlformats-officedocument.presentationml.notesSlide+xml"/>
  <Override PartName="/ppt/webextensions/webextension7.xml" ContentType="application/vnd.ms-office.webextension+xml"/>
  <Override PartName="/ppt/notesSlides/notesSlide9.xml" ContentType="application/vnd.openxmlformats-officedocument.presentationml.notesSlide+xml"/>
  <Override PartName="/ppt/webextensions/webextension8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4330" r:id="rId4"/>
    <p:sldId id="4333" r:id="rId5"/>
    <p:sldId id="4334" r:id="rId6"/>
    <p:sldId id="4335" r:id="rId7"/>
    <p:sldId id="4336" r:id="rId8"/>
    <p:sldId id="4337" r:id="rId9"/>
    <p:sldId id="4360" r:id="rId10"/>
    <p:sldId id="4361" r:id="rId11"/>
    <p:sldId id="4342" r:id="rId12"/>
    <p:sldId id="4363" r:id="rId13"/>
    <p:sldId id="4359" r:id="rId14"/>
    <p:sldId id="4364" r:id="rId15"/>
    <p:sldId id="4365" r:id="rId16"/>
    <p:sldId id="4366" r:id="rId17"/>
    <p:sldId id="4367" r:id="rId18"/>
    <p:sldId id="4362" r:id="rId19"/>
    <p:sldId id="4344" r:id="rId20"/>
    <p:sldId id="4345" r:id="rId21"/>
    <p:sldId id="4341" r:id="rId22"/>
    <p:sldId id="4340" r:id="rId23"/>
    <p:sldId id="4343" r:id="rId24"/>
    <p:sldId id="4368" r:id="rId25"/>
    <p:sldId id="4369" r:id="rId26"/>
    <p:sldId id="4370" r:id="rId27"/>
    <p:sldId id="4371" r:id="rId28"/>
    <p:sldId id="4357" r:id="rId29"/>
    <p:sldId id="432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auration de la quadrithérapie en pratique" id="{5A1576B0-D361-6242-9EE7-59B11B6F6738}">
          <p14:sldIdLst>
            <p14:sldId id="256"/>
            <p14:sldId id="257"/>
            <p14:sldId id="4330"/>
            <p14:sldId id="4333"/>
            <p14:sldId id="4334"/>
            <p14:sldId id="4335"/>
            <p14:sldId id="4336"/>
            <p14:sldId id="4337"/>
            <p14:sldId id="4360"/>
            <p14:sldId id="4361"/>
            <p14:sldId id="4342"/>
            <p14:sldId id="4363"/>
            <p14:sldId id="4359"/>
            <p14:sldId id="4364"/>
            <p14:sldId id="4365"/>
            <p14:sldId id="4366"/>
            <p14:sldId id="4367"/>
            <p14:sldId id="4362"/>
            <p14:sldId id="4344"/>
            <p14:sldId id="4345"/>
            <p14:sldId id="4341"/>
            <p14:sldId id="4340"/>
            <p14:sldId id="4343"/>
            <p14:sldId id="4368"/>
            <p14:sldId id="4369"/>
            <p14:sldId id="4370"/>
            <p14:sldId id="4371"/>
            <p14:sldId id="4357"/>
            <p14:sldId id="4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FD"/>
    <a:srgbClr val="FFFFFF"/>
    <a:srgbClr val="13406C"/>
    <a:srgbClr val="FFE593"/>
    <a:srgbClr val="FBE3D6"/>
    <a:srgbClr val="FFFF00"/>
    <a:srgbClr val="FF0000"/>
    <a:srgbClr val="DDEBF7"/>
    <a:srgbClr val="C5D7E7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4737"/>
  </p:normalViewPr>
  <p:slideViewPr>
    <p:cSldViewPr snapToGrid="0">
      <p:cViewPr varScale="1">
        <p:scale>
          <a:sx n="119" d="100"/>
          <a:sy n="119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1405562534919"/>
          <c:y val="6.3584118899116304E-2"/>
          <c:w val="0.72549215626815422"/>
          <c:h val="0.9364158811008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C1-4A23-A8D7-9EBE2E1A51A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3C1-4A23-A8D7-9EBE2E1A51A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C1-4A23-A8D7-9EBE2E1A51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&lt; 18,5</c:v>
                </c:pt>
                <c:pt idx="1">
                  <c:v>18,5-24,9</c:v>
                </c:pt>
                <c:pt idx="2">
                  <c:v>25,0-29,9</c:v>
                </c:pt>
                <c:pt idx="3">
                  <c:v>30-34,9</c:v>
                </c:pt>
                <c:pt idx="4">
                  <c:v>35-39,9</c:v>
                </c:pt>
                <c:pt idx="5">
                  <c:v>&gt;40</c:v>
                </c:pt>
              </c:strCache>
            </c:strRef>
          </c:cat>
          <c:val>
            <c:numRef>
              <c:f>Feuil1!$B$2:$B$7</c:f>
              <c:numCache>
                <c:formatCode>0.00%</c:formatCode>
                <c:ptCount val="6"/>
                <c:pt idx="0">
                  <c:v>5.2999999999999999E-2</c:v>
                </c:pt>
                <c:pt idx="1">
                  <c:v>0.45900000000000002</c:v>
                </c:pt>
                <c:pt idx="2">
                  <c:v>0.307</c:v>
                </c:pt>
                <c:pt idx="3">
                  <c:v>0.12</c:v>
                </c:pt>
                <c:pt idx="4">
                  <c:v>4.2000000000000003E-2</c:v>
                </c:pt>
                <c:pt idx="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1-4A23-A8D7-9EBE2E1A51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5960015"/>
        <c:axId val="1515959055"/>
      </c:barChart>
      <c:catAx>
        <c:axId val="151596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5959055"/>
        <c:crosses val="autoZero"/>
        <c:auto val="1"/>
        <c:lblAlgn val="ctr"/>
        <c:lblOffset val="100"/>
        <c:noMultiLvlLbl val="0"/>
      </c:catAx>
      <c:valAx>
        <c:axId val="1515959055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515960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65E7-CCF9-9440-AD62-8A8F9A9475D8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E6D6-9544-F04B-A020-22323CD1A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87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22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3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7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62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33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86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3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36EAC-8DC0-352A-E0FA-085ADCCC0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EBFCB4-D443-C832-0AAB-4B3F4697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2355C-30A6-6B0D-5AEB-A02D59E7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72305-1B97-61A5-CC85-A233202B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931A25-CA16-40F6-D430-68EC1D0B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6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E3680-23F1-9F79-D770-34A80A0A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A3A6A5-E271-2CF4-7B7E-BB197797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AF8DE-1B17-E28A-5536-2BCC8932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767E31-EAA6-60FB-2329-16A92D7F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AB5C5-2F73-9246-05BC-33911D35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7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5CC950-AB8A-1BA7-B28E-E1011E705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D014EE-CE9F-8FC5-42F9-3B5096DA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E219E-C28D-EAB6-7E10-F1C9C931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D76A-5998-569B-AA22-9C0A3341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F204F-F730-C360-3EB9-F268D074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1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4ADA0-E332-0B60-ECFB-8E9FFA51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BEA10-7308-BC93-45FA-8922A688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668A1-00C6-EF3E-F28F-81B9829A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4756E-ECBC-C682-B25B-7A6CBF1A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97C1A6-C11D-1BF9-CC56-F6861DCF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AAB30-D581-4549-EAED-18387B3B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FC832A-11E4-74E5-48AC-552820A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1C334-4D6D-DA44-4844-828C2AF4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763E9C-EEC1-E7AF-20CE-1D7B91F6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6ACA2-8C44-25F3-4D8D-1C6A9D4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56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8EB1B-5D82-5894-AE7F-A96717B0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21038F-FDA8-20F4-D251-6EF744452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4D44D9-E4F5-0F1E-EC27-FDFF1E4A3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8BBAB2-9E25-02DE-7183-85B0F61B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02420C-7986-69C5-9AE8-460DBFFD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40F6C-A5F6-7ABD-45B7-494DD59E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9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E1728-5CFD-2D8E-A3D9-E50120B6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BE1D6-D172-3B2A-4512-AA84FD07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3FC034-379F-961C-EC48-9E2FD3F8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9209B9-EC11-4589-579C-63BF7297C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50F581-FEF4-AE23-B116-E1FC745F7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372B02-FFAC-1698-024F-C59AF4AA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5C893F-0E20-FE4F-0895-91CB787E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6FFC39-E709-568A-B405-39E1D2DB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20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01A32-C042-0E77-D8A1-D1EDDFD7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53328-B2AB-833B-E8F7-905525F9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E21142-A9A0-7FF4-902E-C36668FB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554DDB-420E-C6D6-3FBD-78B8D461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AF4B90-90F7-7923-6E22-8EF89C77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7A86A6-A625-4FBF-174F-3402A0A0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F431C6-831B-01D2-9715-6C29D8B0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7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32E7C-E5F0-3800-C6A7-1B8E302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86D1F-BC68-7338-4D33-E2F662F1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0EE86A-DAC9-03C0-82AD-EDF26592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A74F6-7946-2684-3CA2-2872A8A5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38367-9E2B-D66B-7B51-E0AB97E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44E5A5-0C6A-BDB8-4E65-CE206972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538B5-9ACD-7621-225D-0B5060E6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8B6403-5457-4224-8BED-BFD8D0C26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FA89D3-F1DA-E619-2B03-B93B2F02B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ABCA78-7DA9-7D1E-095D-077C67C7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428EDF-1A20-B78B-E380-7B4A98F6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1BC7D3-9822-CA6E-6F7A-08AECC2C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F30260-F63C-524B-9B25-95C94F8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CE114-62F4-D105-831A-DD2055C9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F02C5-1D07-6794-F28B-742ABABC9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22CCE-9D40-41CD-3880-3C7E9BC05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DD4955-74DD-96DE-C15E-7C3AE9EE9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3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clement.becle@ccol-sauvegarde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D6205-7A60-2B48-4863-5F9DF657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17" y="1122363"/>
            <a:ext cx="11030551" cy="238760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Surpoids et Obésité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FEBB4A-0003-87D0-3644-D71F5AE3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17" y="3602038"/>
            <a:ext cx="10051983" cy="279876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Quels impacts sur la santé cardio métabolique ?</a:t>
            </a:r>
            <a:r>
              <a:rPr lang="fr-FR" dirty="0">
                <a:latin typeface="Montserrat" pitchFamily="2" charset="77"/>
              </a:rPr>
              <a:t> </a:t>
            </a:r>
            <a:endParaRPr lang="fr-FR" b="1" dirty="0">
              <a:latin typeface="Montserrat" pitchFamily="2" charset="77"/>
            </a:endParaRPr>
          </a:p>
          <a:p>
            <a:pPr algn="l"/>
            <a:endParaRPr lang="fr-FR" b="1" dirty="0"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Dr Clément Bècle – CCOL.  – Clinique de la Sauvegarde – Lyon</a:t>
            </a:r>
          </a:p>
        </p:txBody>
      </p:sp>
      <p:pic>
        <p:nvPicPr>
          <p:cNvPr id="4" name="Image 3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6FD7EE3-1B37-E5A7-755D-D275EE1A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14" y="5814864"/>
            <a:ext cx="1112714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B20ED-C3EE-D865-3BAB-6D4FA323C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065D0-0826-6D71-C98C-B06EC229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10E4730-12E1-A9A7-5CDC-993343B13C7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C523E7C1-B8A5-3C5B-2B8C-8AF79E88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62CE6B-D3B0-4755-619D-6B45A0DEBDFE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E889F-7025-BCD5-48EA-08659ACDB038}"/>
              </a:ext>
            </a:extLst>
          </p:cNvPr>
          <p:cNvSpPr/>
          <p:nvPr/>
        </p:nvSpPr>
        <p:spPr>
          <a:xfrm>
            <a:off x="5181599" y="1455049"/>
            <a:ext cx="1104405" cy="510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BC6E63-F7EE-8C73-C5FF-0A470C328641}"/>
              </a:ext>
            </a:extLst>
          </p:cNvPr>
          <p:cNvSpPr/>
          <p:nvPr/>
        </p:nvSpPr>
        <p:spPr>
          <a:xfrm>
            <a:off x="6545282" y="5802588"/>
            <a:ext cx="3869378" cy="510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Complément 4">
                <a:extLst>
                  <a:ext uri="{FF2B5EF4-FFF2-40B4-BE49-F238E27FC236}">
                    <a16:creationId xmlns:a16="http://schemas.microsoft.com/office/drawing/2014/main" id="{64821BE0-1379-E1A7-BEE6-A851BBF037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Complément 4">
                <a:extLst>
                  <a:ext uri="{FF2B5EF4-FFF2-40B4-BE49-F238E27FC236}">
                    <a16:creationId xmlns:a16="http://schemas.microsoft.com/office/drawing/2014/main" id="{64821BE0-1379-E1A7-BEE6-A851BBF037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67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142D4-C0C0-EBBC-B875-CB0608E0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5F434-ABC4-1B40-1239-EA91350C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CB0AF81-8A1B-2C9A-3F6D-407F8A1F8F7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8F3F997F-B3E1-E73E-5896-051EFE48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65A338-5467-FFEE-841B-9D25CBE5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80" y="1467818"/>
            <a:ext cx="4646438" cy="478795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E83C336-77E7-5FAE-9C49-1F5E1DC20C44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The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emerging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factors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collaboration, Lancet, 2011</a:t>
            </a:r>
          </a:p>
        </p:txBody>
      </p:sp>
    </p:spTree>
    <p:extLst>
      <p:ext uri="{BB962C8B-B14F-4D97-AF65-F5344CB8AC3E}">
        <p14:creationId xmlns:p14="http://schemas.microsoft.com/office/powerpoint/2010/main" val="355960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DD4B7-3C38-BA44-7BF1-A8929DAB9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D0478-B67A-93C0-9328-7A32EEA8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04EC83C-68B1-F699-DA24-F5CAFB7E433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FED1855F-9587-2097-7072-28534267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1D4780-D92C-BFD7-ED64-01B14870068D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833A97-CE28-7A19-C917-2CF606E0D628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Ren et al,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Physiol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revue,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D00CFE-B55D-A318-DE7C-5258AE7FD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67" y="1690688"/>
            <a:ext cx="11238096" cy="3500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93CEC0-3E90-D66E-DD6F-A6338AD261AC}"/>
              </a:ext>
            </a:extLst>
          </p:cNvPr>
          <p:cNvSpPr/>
          <p:nvPr/>
        </p:nvSpPr>
        <p:spPr>
          <a:xfrm>
            <a:off x="4237703" y="2173904"/>
            <a:ext cx="383458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7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3C9B-B773-E3F7-E62A-DF011AD2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4D638-BCE7-BFB5-1FDD-B8DB0BBA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D280793-72C8-A435-131A-18E259DF523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FBD46DF-23A8-9800-CA0F-333A11D5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468-95F5-A8B1-EE25-2EE4EDC0A977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3CB932-F611-CD97-3759-58AED2EEFBAD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source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Complément 6">
                <a:extLst>
                  <a:ext uri="{FF2B5EF4-FFF2-40B4-BE49-F238E27FC236}">
                    <a16:creationId xmlns:a16="http://schemas.microsoft.com/office/drawing/2014/main" id="{967D129F-C2E1-2E8C-3A80-4B7C4529F7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Complément 6">
                <a:extLst>
                  <a:ext uri="{FF2B5EF4-FFF2-40B4-BE49-F238E27FC236}">
                    <a16:creationId xmlns:a16="http://schemas.microsoft.com/office/drawing/2014/main" id="{967D129F-C2E1-2E8C-3A80-4B7C4529F7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67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8A44-DF70-C591-B7CB-3E711F0B7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14379-5F3C-C859-C13A-5288A6BB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HF-</a:t>
            </a:r>
            <a:r>
              <a:rPr lang="fr-FR" b="1" dirty="0" err="1">
                <a:latin typeface="Montserrat" pitchFamily="2" charset="77"/>
              </a:rPr>
              <a:t>pEF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16CB0C9-CF18-3101-6C09-C0966BAC416F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E76AF81B-D795-1E98-35F3-ED1FDAB6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BAA46A-12F5-98A1-CC00-68B6ADAB063A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DBE0B3-DA56-8BDA-EEA9-8A318946E067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Savji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al, JACC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Heart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Fail.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862AD-74D5-7E4D-5629-4D0FCB85247F}"/>
              </a:ext>
            </a:extLst>
          </p:cNvPr>
          <p:cNvSpPr/>
          <p:nvPr/>
        </p:nvSpPr>
        <p:spPr>
          <a:xfrm>
            <a:off x="4237703" y="2173904"/>
            <a:ext cx="383458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83239C-D136-2DE5-C290-025DC2DB9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1817350"/>
            <a:ext cx="7772400" cy="420561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683B005-ECE2-20B5-7F97-C1955DC1732F}"/>
              </a:ext>
            </a:extLst>
          </p:cNvPr>
          <p:cNvSpPr txBox="1">
            <a:spLocks/>
          </p:cNvSpPr>
          <p:nvPr/>
        </p:nvSpPr>
        <p:spPr>
          <a:xfrm>
            <a:off x="764459" y="2157250"/>
            <a:ext cx="3484578" cy="25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latin typeface="Montserrat" pitchFamily="2" charset="77"/>
              </a:rPr>
              <a:t>+56%</a:t>
            </a:r>
            <a:br>
              <a:rPr lang="fr-FR" sz="8800" b="1" dirty="0">
                <a:latin typeface="Montserrat" pitchFamily="2" charset="77"/>
              </a:rPr>
            </a:br>
            <a:r>
              <a:rPr lang="fr-FR" sz="1050" b="1" dirty="0">
                <a:latin typeface="Montserrat" pitchFamily="2" charset="77"/>
              </a:rPr>
              <a:t>risque d’HF-</a:t>
            </a:r>
            <a:r>
              <a:rPr lang="fr-FR" sz="1050" b="1" dirty="0" err="1">
                <a:latin typeface="Montserrat" pitchFamily="2" charset="77"/>
              </a:rPr>
              <a:t>pEF</a:t>
            </a:r>
            <a:r>
              <a:rPr lang="fr-FR" sz="1050" b="1" dirty="0">
                <a:latin typeface="Montserrat" pitchFamily="2" charset="77"/>
              </a:rPr>
              <a:t> patient en situation d’obésité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28D74B-271F-444F-880E-7776111D0A6B}"/>
              </a:ext>
            </a:extLst>
          </p:cNvPr>
          <p:cNvSpPr/>
          <p:nvPr/>
        </p:nvSpPr>
        <p:spPr>
          <a:xfrm>
            <a:off x="8202560" y="1817349"/>
            <a:ext cx="3967817" cy="3579403"/>
          </a:xfrm>
          <a:prstGeom prst="rect">
            <a:avLst/>
          </a:prstGeom>
          <a:solidFill>
            <a:srgbClr val="FFFFFF">
              <a:alpha val="7254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00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5CC40-BD7A-20FA-F543-C089D486E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A3814-21CC-BDF6-00CC-2C4264EA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Mort subite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2D41F21D-7F99-A8D3-A454-B9B5530DB9B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CE362E8E-E64C-7306-C58D-FC351356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850680-1C0A-B5ED-8C57-53B63F1BBB92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5BA857-AAA8-3F87-8387-062A1114B1A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Aune et al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Eur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J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Epidemiol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E8979-D3F1-7CFB-7D9F-5C5682369FD3}"/>
              </a:ext>
            </a:extLst>
          </p:cNvPr>
          <p:cNvSpPr/>
          <p:nvPr/>
        </p:nvSpPr>
        <p:spPr>
          <a:xfrm>
            <a:off x="4237703" y="2173904"/>
            <a:ext cx="383458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413FA0-6E27-5002-0E2C-212B4189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868"/>
          <a:stretch/>
        </p:blipFill>
        <p:spPr>
          <a:xfrm>
            <a:off x="4621161" y="2157250"/>
            <a:ext cx="7073649" cy="25435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779BF14-F172-8820-1E69-4946E5BF7EEC}"/>
              </a:ext>
            </a:extLst>
          </p:cNvPr>
          <p:cNvSpPr txBox="1">
            <a:spLocks/>
          </p:cNvSpPr>
          <p:nvPr/>
        </p:nvSpPr>
        <p:spPr>
          <a:xfrm>
            <a:off x="764459" y="2157250"/>
            <a:ext cx="3484578" cy="25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latin typeface="Montserrat" pitchFamily="2" charset="77"/>
              </a:rPr>
              <a:t>+16%</a:t>
            </a:r>
            <a:br>
              <a:rPr lang="fr-FR" sz="8800" b="1" dirty="0">
                <a:latin typeface="Montserrat" pitchFamily="2" charset="77"/>
              </a:rPr>
            </a:br>
            <a:r>
              <a:rPr lang="fr-FR" sz="1050" b="1" dirty="0">
                <a:latin typeface="Montserrat" pitchFamily="2" charset="77"/>
              </a:rPr>
              <a:t>à chaque augmentation de l’IMC de +5kg/m2 </a:t>
            </a:r>
            <a:endParaRPr lang="fr-FR" sz="88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28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FFB46-0B6F-BCCE-EC67-D9F2B51BA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FAB77-C478-B0E2-D8A6-28AE5593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Fibrillation atriale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AD626ED-0CF4-8E37-9AA4-05832E56698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3EF4A459-4FFE-D448-47CA-60C8769F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7641EE9-C05C-7B4D-CB54-C6668B916F76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BEA6D3-63E8-FAEB-EFF6-364C5B304FBF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Camm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al, International Journal of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Epidemiology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3D497-C346-BE62-AC3B-01249381B6C2}"/>
              </a:ext>
            </a:extLst>
          </p:cNvPr>
          <p:cNvSpPr/>
          <p:nvPr/>
        </p:nvSpPr>
        <p:spPr>
          <a:xfrm>
            <a:off x="4237703" y="2173904"/>
            <a:ext cx="383458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2A9C55-2E64-06B4-2896-94EBEA52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007" y="2100922"/>
            <a:ext cx="7043856" cy="26561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99FA020-DD9A-F3A6-2B84-0455D2535C21}"/>
              </a:ext>
            </a:extLst>
          </p:cNvPr>
          <p:cNvSpPr txBox="1">
            <a:spLocks/>
          </p:cNvSpPr>
          <p:nvPr/>
        </p:nvSpPr>
        <p:spPr>
          <a:xfrm>
            <a:off x="764459" y="2157250"/>
            <a:ext cx="3484578" cy="25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latin typeface="Montserrat" pitchFamily="2" charset="77"/>
              </a:rPr>
              <a:t>+40%</a:t>
            </a:r>
            <a:br>
              <a:rPr lang="fr-FR" sz="8800" b="1" dirty="0">
                <a:latin typeface="Montserrat" pitchFamily="2" charset="77"/>
              </a:rPr>
            </a:br>
            <a:r>
              <a:rPr lang="fr-FR" sz="1050" b="1" dirty="0">
                <a:latin typeface="Montserrat" pitchFamily="2" charset="77"/>
              </a:rPr>
              <a:t>à chaque augmentation de l’IMC de +5kg/m2 </a:t>
            </a:r>
            <a:endParaRPr lang="fr-FR" sz="88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289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3CE77-0171-A8C7-9265-561FBBEC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179B1-6D66-6D4C-619D-65793355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Coronaropathie et AVC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C80A2BA-1D2D-6B2C-062E-2993A57E731E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73581A5-C763-8D0A-E184-8B5719EB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D7A5F8-628E-06BB-F065-06280B3685A4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75A317-0681-F1FE-A7E4-5F7EDB1FB4BF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Camm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al, International Journal of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Epidemiology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FCFE0-3EDD-0A45-CCDB-90D227FC9A58}"/>
              </a:ext>
            </a:extLst>
          </p:cNvPr>
          <p:cNvSpPr/>
          <p:nvPr/>
        </p:nvSpPr>
        <p:spPr>
          <a:xfrm>
            <a:off x="4237703" y="2173904"/>
            <a:ext cx="383458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692D216-FE81-39EB-FAB8-C45BAAF023B9}"/>
              </a:ext>
            </a:extLst>
          </p:cNvPr>
          <p:cNvSpPr txBox="1">
            <a:spLocks/>
          </p:cNvSpPr>
          <p:nvPr/>
        </p:nvSpPr>
        <p:spPr>
          <a:xfrm>
            <a:off x="764459" y="2157250"/>
            <a:ext cx="3484578" cy="25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latin typeface="Montserrat" pitchFamily="2" charset="77"/>
              </a:rPr>
              <a:t>+42%</a:t>
            </a:r>
            <a:br>
              <a:rPr lang="fr-FR" sz="8800" b="1" dirty="0">
                <a:latin typeface="Montserrat" pitchFamily="2" charset="77"/>
              </a:rPr>
            </a:br>
            <a:r>
              <a:rPr lang="fr-FR" sz="1050" b="1" dirty="0">
                <a:latin typeface="Montserrat" pitchFamily="2" charset="77"/>
              </a:rPr>
              <a:t>à chaque augmentation de l’IMC de +5kg/m2 </a:t>
            </a:r>
            <a:endParaRPr lang="fr-FR" sz="8800" b="1" dirty="0">
              <a:latin typeface="Montserrat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7796AC-64D6-D4BA-B8BE-3B137B97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74"/>
          <a:stretch/>
        </p:blipFill>
        <p:spPr>
          <a:xfrm>
            <a:off x="5105945" y="1850899"/>
            <a:ext cx="6497260" cy="36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8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91BB7-6E19-FEE6-FD1A-7B6FC71E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B1761-4A5A-2FA1-C96D-FF60E2C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39B03E3-2C9B-B67F-EA35-C1323C232588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D064EF7-1A6D-6B12-A760-8119CA28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2D5C8F54-4364-7087-19CB-49CAA90B30A0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Koskinas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EHJ,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0CB849-4214-0411-981E-A107E039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1" t="54942" r="2111" b="3629"/>
          <a:stretch/>
        </p:blipFill>
        <p:spPr>
          <a:xfrm>
            <a:off x="1450871" y="1582994"/>
            <a:ext cx="9290255" cy="46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78A0-046F-4405-0819-D270FAD7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93534-E93B-3EAC-28D4-9E5698AD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dépistage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A70BF84-9295-A6FD-087B-27C15223A8C6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AAF29AE-D20A-56B8-C478-3E54F0D2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4149704-9C76-541E-D2B4-88A2F3DE004A}"/>
              </a:ext>
            </a:extLst>
          </p:cNvPr>
          <p:cNvSpPr/>
          <p:nvPr/>
        </p:nvSpPr>
        <p:spPr>
          <a:xfrm>
            <a:off x="299427" y="1623943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3744C9B5-A473-B7A1-CEAA-8E64FEFA697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3744C9B5-A473-B7A1-CEAA-8E64FEFA69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5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26524-DE73-803A-AAD7-794BD3F0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liens et conflits d’intérêts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CBEE1B-9284-0020-A65E-004D4E076E8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https://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www.transparence.sante.gouv.fr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/pages/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infosbeneficiaires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/?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refine.id_beneficiaire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=303167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63B7CE7-9328-75B9-D946-2304AD90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3C46E3-5F88-DAA6-C584-15D7073C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709" y="1369371"/>
            <a:ext cx="7564581" cy="51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83C8-E2D6-F4D2-F725-97FE0C45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9FB2F-026D-1FDF-591E-79010A1D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dépistage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3C96CE-41E4-F03D-0942-6EC8809358AD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D6DF403E-7A74-9B6F-E44B-8A5E41EE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758A4B-B418-4B98-1EB0-F9A7220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31" b="3512"/>
          <a:stretch/>
        </p:blipFill>
        <p:spPr>
          <a:xfrm>
            <a:off x="3093802" y="2767243"/>
            <a:ext cx="6004393" cy="39813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3FC3D1-6946-D6B4-B3FD-63CBDC7FA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1253721"/>
            <a:ext cx="6096000" cy="1513522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05508EC7-C656-A7E7-B709-9D3C449995E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</a:t>
            </a:r>
          </a:p>
        </p:txBody>
      </p:sp>
    </p:spTree>
    <p:extLst>
      <p:ext uri="{BB962C8B-B14F-4D97-AF65-F5344CB8AC3E}">
        <p14:creationId xmlns:p14="http://schemas.microsoft.com/office/powerpoint/2010/main" val="276436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F710-E51E-610F-2458-B2FDA16E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C7067-7965-8CFF-A2DA-98D06905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parcours de soin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623853-69FC-8F39-AB24-EF7D576A9ED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932A705-3675-882B-BCF7-438CE3F4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D413F7-9A59-A213-0209-0614A54AB8EF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808091F5-7800-B763-51D9-8F08538622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808091F5-7800-B763-51D9-8F08538622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41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9EFB8-570A-A4F0-4C3E-B4E7897C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EA859FD-309E-CF36-3182-AAB11E7E73DB}"/>
              </a:ext>
            </a:extLst>
          </p:cNvPr>
          <p:cNvSpPr txBox="1"/>
          <p:nvPr/>
        </p:nvSpPr>
        <p:spPr>
          <a:xfrm>
            <a:off x="2415229" y="2553687"/>
            <a:ext cx="5225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IMC</a:t>
            </a:r>
          </a:p>
          <a:p>
            <a:r>
              <a:rPr lang="fr-FR" b="1" dirty="0">
                <a:latin typeface="Montserrat" panose="00000500000000000000" pitchFamily="2" charset="0"/>
              </a:rPr>
              <a:t>Retentissement médical</a:t>
            </a:r>
          </a:p>
          <a:p>
            <a:r>
              <a:rPr lang="fr-FR" b="1" dirty="0">
                <a:latin typeface="Montserrat" panose="00000500000000000000" pitchFamily="2" charset="0"/>
              </a:rPr>
              <a:t>Retentissement fonctionnel</a:t>
            </a:r>
          </a:p>
          <a:p>
            <a:r>
              <a:rPr lang="fr-FR" b="1" dirty="0">
                <a:latin typeface="Montserrat" panose="00000500000000000000" pitchFamily="2" charset="0"/>
              </a:rPr>
              <a:t>Troubles psychologiques, cognitifs ou comportementaux</a:t>
            </a:r>
          </a:p>
          <a:p>
            <a:r>
              <a:rPr lang="fr-FR" b="1" dirty="0">
                <a:latin typeface="Montserrat" panose="00000500000000000000" pitchFamily="2" charset="0"/>
              </a:rPr>
              <a:t>Etiologie</a:t>
            </a:r>
          </a:p>
          <a:p>
            <a:r>
              <a:rPr lang="fr-FR" b="1" dirty="0">
                <a:latin typeface="Montserrat" panose="00000500000000000000" pitchFamily="2" charset="0"/>
              </a:rPr>
              <a:t>Comportement alimentaire</a:t>
            </a:r>
          </a:p>
          <a:p>
            <a:r>
              <a:rPr lang="fr-FR" b="1" dirty="0">
                <a:latin typeface="Montserrat" panose="00000500000000000000" pitchFamily="2" charset="0"/>
              </a:rPr>
              <a:t>Trajectoire pondérale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2F7748-6EAA-39CB-77C7-4801A549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classification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1B2980E-AE7B-5EB9-9CD3-B6F23327B78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0EEE5EA-9FEF-0E03-2955-196A2CA1C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4A0C04E-A696-03C2-5263-ADC08908F859}"/>
              </a:ext>
            </a:extLst>
          </p:cNvPr>
          <p:cNvSpPr/>
          <p:nvPr/>
        </p:nvSpPr>
        <p:spPr>
          <a:xfrm>
            <a:off x="378259" y="2397341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339B79-5D98-3578-3392-7D41439F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2" t="3754" r="1448" b="35006"/>
          <a:stretch/>
        </p:blipFill>
        <p:spPr>
          <a:xfrm rot="16200000">
            <a:off x="105309" y="2919336"/>
            <a:ext cx="3042812" cy="15770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5C472C-7EA2-3EFA-F1DA-A1E4C6D0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70" y="1726808"/>
            <a:ext cx="3873344" cy="396208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34ABA29C-0361-F76A-A509-51F87E3AB648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Rubino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The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lancet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98546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DFFB-486F-BEE8-BEC8-65B8FE04C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EF489-37D5-EE9B-2477-80FF75B7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parcours de soin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D262FDD9-E3FE-498C-ABDD-8CE02C9E0BD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E37798FA-50E7-E9B6-7E84-D68D68B6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13A8D-EA25-5827-A332-857BA07045BE}"/>
              </a:ext>
            </a:extLst>
          </p:cNvPr>
          <p:cNvSpPr/>
          <p:nvPr/>
        </p:nvSpPr>
        <p:spPr>
          <a:xfrm>
            <a:off x="581467" y="2491665"/>
            <a:ext cx="1193849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33859-94C2-7AC4-B0E1-5CB17084915D}"/>
              </a:ext>
            </a:extLst>
          </p:cNvPr>
          <p:cNvSpPr/>
          <p:nvPr/>
        </p:nvSpPr>
        <p:spPr>
          <a:xfrm>
            <a:off x="581467" y="3404771"/>
            <a:ext cx="1193849" cy="69002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3AF4-76B1-32B9-0705-C8B9CEADC591}"/>
              </a:ext>
            </a:extLst>
          </p:cNvPr>
          <p:cNvSpPr/>
          <p:nvPr/>
        </p:nvSpPr>
        <p:spPr>
          <a:xfrm>
            <a:off x="581467" y="4330584"/>
            <a:ext cx="1193849" cy="69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310E1-785E-BB76-6C08-FBC6E65F2441}"/>
              </a:ext>
            </a:extLst>
          </p:cNvPr>
          <p:cNvSpPr/>
          <p:nvPr/>
        </p:nvSpPr>
        <p:spPr>
          <a:xfrm>
            <a:off x="1939520" y="2491665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Médecin généraliste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64D81-108A-3F24-D561-4FAC846A7BF9}"/>
              </a:ext>
            </a:extLst>
          </p:cNvPr>
          <p:cNvSpPr/>
          <p:nvPr/>
        </p:nvSpPr>
        <p:spPr>
          <a:xfrm>
            <a:off x="1939520" y="3404360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Spécialiste obésité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770C6-8393-B631-BD6C-985A21F83DFD}"/>
              </a:ext>
            </a:extLst>
          </p:cNvPr>
          <p:cNvSpPr/>
          <p:nvPr/>
        </p:nvSpPr>
        <p:spPr>
          <a:xfrm>
            <a:off x="1939519" y="4317055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Spécialiste obésité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2C105-F206-C4C5-D588-C9366C9B7673}"/>
              </a:ext>
            </a:extLst>
          </p:cNvPr>
          <p:cNvSpPr/>
          <p:nvPr/>
        </p:nvSpPr>
        <p:spPr>
          <a:xfrm>
            <a:off x="3786899" y="2491665"/>
            <a:ext cx="3459530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Ambulatoire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2C19E-B89F-435B-D286-076927E35369}"/>
              </a:ext>
            </a:extLst>
          </p:cNvPr>
          <p:cNvSpPr/>
          <p:nvPr/>
        </p:nvSpPr>
        <p:spPr>
          <a:xfrm>
            <a:off x="3786899" y="3404360"/>
            <a:ext cx="3459530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Hospitalier / réhabilitation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B7134-E69B-DB04-18A2-60A85738FAA7}"/>
              </a:ext>
            </a:extLst>
          </p:cNvPr>
          <p:cNvSpPr/>
          <p:nvPr/>
        </p:nvSpPr>
        <p:spPr>
          <a:xfrm>
            <a:off x="3786899" y="4317055"/>
            <a:ext cx="3459530" cy="69002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Centre spécialisé de l'obésité - Lyon Sauvegarde">
            <a:extLst>
              <a:ext uri="{FF2B5EF4-FFF2-40B4-BE49-F238E27FC236}">
                <a16:creationId xmlns:a16="http://schemas.microsoft.com/office/drawing/2014/main" id="{43041856-9C28-C0CD-1082-90FFCCB5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62" y="4364243"/>
            <a:ext cx="1034203" cy="6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C46590-CA43-A0FF-C196-FB01ACD7BA91}"/>
              </a:ext>
            </a:extLst>
          </p:cNvPr>
          <p:cNvSpPr/>
          <p:nvPr/>
        </p:nvSpPr>
        <p:spPr>
          <a:xfrm>
            <a:off x="6195267" y="2464969"/>
            <a:ext cx="1754010" cy="690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APA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Diététicien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Infirmière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Kiné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Psy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8EB993-3872-11AE-DE0B-75B719EEF190}"/>
              </a:ext>
            </a:extLst>
          </p:cNvPr>
          <p:cNvSpPr/>
          <p:nvPr/>
        </p:nvSpPr>
        <p:spPr>
          <a:xfrm>
            <a:off x="7308526" y="2488705"/>
            <a:ext cx="4438511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Stabilisation du poids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Diminution tour de taille 88/102 cm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Maintien du poids et amélioration condition physique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B86EA-C63E-05E7-3B53-529A34A3F0DF}"/>
              </a:ext>
            </a:extLst>
          </p:cNvPr>
          <p:cNvSpPr/>
          <p:nvPr/>
        </p:nvSpPr>
        <p:spPr>
          <a:xfrm>
            <a:off x="7308525" y="3404360"/>
            <a:ext cx="4438511" cy="690026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Perte de poids individualisée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Traitement des comorbidités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C325F-5E59-AC2A-436C-3767F4719DD7}"/>
              </a:ext>
            </a:extLst>
          </p:cNvPr>
          <p:cNvSpPr/>
          <p:nvPr/>
        </p:nvSpPr>
        <p:spPr>
          <a:xfrm>
            <a:off x="7308525" y="4317055"/>
            <a:ext cx="4438511" cy="690026"/>
          </a:xfrm>
          <a:prstGeom prst="rect">
            <a:avLst/>
          </a:prstGeom>
          <a:solidFill>
            <a:srgbClr val="FBE3D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Casser le cycle de l’aggravation clinique et du poids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Perte de poids individualisée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44D46211-164E-6302-E681-5F42CCA42492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</a:t>
            </a:r>
          </a:p>
        </p:txBody>
      </p:sp>
    </p:spTree>
    <p:extLst>
      <p:ext uri="{BB962C8B-B14F-4D97-AF65-F5344CB8AC3E}">
        <p14:creationId xmlns:p14="http://schemas.microsoft.com/office/powerpoint/2010/main" val="342131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5B187-05C4-F8C9-8B78-DA9AAF161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E7A72A-F56E-FBE3-3263-8128CBA87898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EEF7FD"/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6BE98CE-AAE8-BE8D-9E54-BAFC39966DCF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C65FF146-DA3E-E056-9CC8-2858F86A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C704F19-D350-36F2-F19F-2FC9E77D9804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Document de travail, Groupe de Travail,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ARhoCard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Novo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Nordisk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0077B-B67C-DC03-CD1A-10F0F9CD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5"/>
          <a:stretch/>
        </p:blipFill>
        <p:spPr>
          <a:xfrm>
            <a:off x="-2" y="0"/>
            <a:ext cx="12113344" cy="12054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D3967B-0448-7FD6-3574-2AB7ACBC8D0E}"/>
              </a:ext>
            </a:extLst>
          </p:cNvPr>
          <p:cNvSpPr/>
          <p:nvPr/>
        </p:nvSpPr>
        <p:spPr>
          <a:xfrm>
            <a:off x="2930013" y="-6056"/>
            <a:ext cx="8617974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286C025-B445-85EC-5557-A2FBC71A1F50}"/>
              </a:ext>
            </a:extLst>
          </p:cNvPr>
          <p:cNvSpPr/>
          <p:nvPr/>
        </p:nvSpPr>
        <p:spPr>
          <a:xfrm>
            <a:off x="1337186" y="203241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itchFamily="2" charset="77"/>
              </a:rPr>
              <a:t>1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389C1F3-4546-CB66-01FB-F42890041407}"/>
              </a:ext>
            </a:extLst>
          </p:cNvPr>
          <p:cNvSpPr/>
          <p:nvPr/>
        </p:nvSpPr>
        <p:spPr>
          <a:xfrm>
            <a:off x="1337186" y="3435969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itchFamily="2" charset="77"/>
              </a:rPr>
              <a:t>2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BD6088E-99C7-1DB5-B532-A2B00B65163F}"/>
              </a:ext>
            </a:extLst>
          </p:cNvPr>
          <p:cNvSpPr/>
          <p:nvPr/>
        </p:nvSpPr>
        <p:spPr>
          <a:xfrm>
            <a:off x="1337186" y="483952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itchFamily="2" charset="77"/>
              </a:rPr>
              <a:t>3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A63C4B7-56DB-FF1D-DB4E-D87E23BCB86A}"/>
              </a:ext>
            </a:extLst>
          </p:cNvPr>
          <p:cNvSpPr/>
          <p:nvPr/>
        </p:nvSpPr>
        <p:spPr>
          <a:xfrm>
            <a:off x="2182759" y="2043888"/>
            <a:ext cx="9124337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latin typeface="Montserrat" pitchFamily="2" charset="77"/>
              </a:rPr>
              <a:t>	dépister par l’IMC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8E714FA-9703-868E-ED80-2D061778D833}"/>
              </a:ext>
            </a:extLst>
          </p:cNvPr>
          <p:cNvSpPr/>
          <p:nvPr/>
        </p:nvSpPr>
        <p:spPr>
          <a:xfrm>
            <a:off x="2182759" y="3447442"/>
            <a:ext cx="9124337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latin typeface="Montserrat" pitchFamily="2" charset="77"/>
              </a:rPr>
              <a:t>	accord du patient pour en parler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C3E9618-C7BB-9FD1-E113-3F46F02E2260}"/>
              </a:ext>
            </a:extLst>
          </p:cNvPr>
          <p:cNvSpPr/>
          <p:nvPr/>
        </p:nvSpPr>
        <p:spPr>
          <a:xfrm>
            <a:off x="2182759" y="4850996"/>
            <a:ext cx="9124337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latin typeface="Montserrat" pitchFamily="2" charset="77"/>
              </a:rPr>
              <a:t>	les mots pour le dire</a:t>
            </a:r>
            <a:endParaRPr lang="fr-FR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488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2A3AC-3D21-A45B-BE6E-A04EFECD5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D7E132-D75A-0CF6-BE02-2FE1FBC053D2}"/>
              </a:ext>
            </a:extLst>
          </p:cNvPr>
          <p:cNvSpPr/>
          <p:nvPr/>
        </p:nvSpPr>
        <p:spPr>
          <a:xfrm>
            <a:off x="-2" y="-9832"/>
            <a:ext cx="12192002" cy="6858000"/>
          </a:xfrm>
          <a:prstGeom prst="rect">
            <a:avLst/>
          </a:prstGeom>
          <a:solidFill>
            <a:srgbClr val="EEF7FD"/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C652CC6-A6CE-5840-FFF4-D20252717BB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9915971-E23E-5C2E-7356-B0648C8A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C68C3E0E-5713-3899-BB38-2BA2FF556A60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Document de travail, Groupe de Travail,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ARhoCard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Novo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Nordisk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EDA5E4-93F1-AE5C-417D-45C74D68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5"/>
          <a:stretch/>
        </p:blipFill>
        <p:spPr>
          <a:xfrm>
            <a:off x="-2" y="0"/>
            <a:ext cx="12113344" cy="12054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AFCF14-AFCB-0DA8-2281-A644DADE2923}"/>
              </a:ext>
            </a:extLst>
          </p:cNvPr>
          <p:cNvSpPr/>
          <p:nvPr/>
        </p:nvSpPr>
        <p:spPr>
          <a:xfrm>
            <a:off x="5919019" y="-6056"/>
            <a:ext cx="5628968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5D4E20-11B2-F037-6EF4-447B65CBEA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11" t="54942" r="2111" b="3629"/>
          <a:stretch/>
        </p:blipFill>
        <p:spPr>
          <a:xfrm>
            <a:off x="1450871" y="1563329"/>
            <a:ext cx="9290255" cy="4679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8F309C-220A-EBAF-65C3-58A2F6E60CA6}"/>
              </a:ext>
            </a:extLst>
          </p:cNvPr>
          <p:cNvSpPr/>
          <p:nvPr/>
        </p:nvSpPr>
        <p:spPr>
          <a:xfrm>
            <a:off x="-3" y="10488"/>
            <a:ext cx="3470790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16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56D7-B6F6-C25A-D4F5-42DD99F9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588CF7-27C2-7212-4A75-F0616981851A}"/>
              </a:ext>
            </a:extLst>
          </p:cNvPr>
          <p:cNvSpPr/>
          <p:nvPr/>
        </p:nvSpPr>
        <p:spPr>
          <a:xfrm>
            <a:off x="-2" y="-9832"/>
            <a:ext cx="12192002" cy="6858000"/>
          </a:xfrm>
          <a:prstGeom prst="rect">
            <a:avLst/>
          </a:prstGeom>
          <a:solidFill>
            <a:srgbClr val="EEF7FD"/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5D9DE180-4B87-77AF-842C-EBDD25984590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D7A7CF96-8CC8-4146-D9F6-3F6E2CE8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E92FCF8-0930-AF6F-1673-A1233D9E9FDB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Document de travail, Groupe de Travail,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ARhoCard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Novo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Nordisk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A90666-8E3F-3F54-85C9-6D6FDFCB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5"/>
          <a:stretch/>
        </p:blipFill>
        <p:spPr>
          <a:xfrm>
            <a:off x="-2" y="0"/>
            <a:ext cx="12113344" cy="12054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B8F468-485C-10A8-FFE9-77BB75E73099}"/>
              </a:ext>
            </a:extLst>
          </p:cNvPr>
          <p:cNvSpPr/>
          <p:nvPr/>
        </p:nvSpPr>
        <p:spPr>
          <a:xfrm>
            <a:off x="8711381" y="-6056"/>
            <a:ext cx="2836606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FD35C-76C6-F6AE-8159-05DFEB9DFE2F}"/>
              </a:ext>
            </a:extLst>
          </p:cNvPr>
          <p:cNvSpPr/>
          <p:nvPr/>
        </p:nvSpPr>
        <p:spPr>
          <a:xfrm>
            <a:off x="-3" y="10488"/>
            <a:ext cx="6351642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4FF444-684E-C47C-CF35-59CA1542E3CE}"/>
              </a:ext>
            </a:extLst>
          </p:cNvPr>
          <p:cNvSpPr/>
          <p:nvPr/>
        </p:nvSpPr>
        <p:spPr>
          <a:xfrm>
            <a:off x="1789470" y="3059168"/>
            <a:ext cx="9124337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Montserrat" pitchFamily="2" charset="77"/>
              </a:rPr>
              <a:t>cf. tout à l’heure</a:t>
            </a:r>
            <a:endParaRPr lang="fr-FR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161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BB22-63BC-6AA1-D679-626DEDD5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5B231F-6825-EF82-58FE-544CA18B1A86}"/>
              </a:ext>
            </a:extLst>
          </p:cNvPr>
          <p:cNvSpPr/>
          <p:nvPr/>
        </p:nvSpPr>
        <p:spPr>
          <a:xfrm>
            <a:off x="-2" y="-9832"/>
            <a:ext cx="12192002" cy="6858000"/>
          </a:xfrm>
          <a:prstGeom prst="rect">
            <a:avLst/>
          </a:prstGeom>
          <a:solidFill>
            <a:srgbClr val="EEF7FD"/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10B98E7-EEF8-55EF-80D2-43D934A52B8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7B826387-FCBF-D0CD-2DF9-9FBA7E55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AA8324CB-B329-01C7-01E6-A251EB99EB2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Document de travail, Groupe de Travail,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ARhoCard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Novo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Nordisk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B0D202-CF4B-7E7E-E964-4D1B6D53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5"/>
          <a:stretch/>
        </p:blipFill>
        <p:spPr>
          <a:xfrm>
            <a:off x="-2" y="0"/>
            <a:ext cx="12113344" cy="1205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3C58C8-A9BF-A5C3-BE86-30DC0B81D7F3}"/>
              </a:ext>
            </a:extLst>
          </p:cNvPr>
          <p:cNvSpPr/>
          <p:nvPr/>
        </p:nvSpPr>
        <p:spPr>
          <a:xfrm>
            <a:off x="-4" y="10488"/>
            <a:ext cx="9212829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4B3346-D5D7-4500-3894-D616D0131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" y="1257680"/>
            <a:ext cx="5982589" cy="51558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C49E07-B4CE-E587-0F2F-0EEFF969E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47068"/>
            <a:ext cx="5982589" cy="26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4AC5-EF2C-2F66-D422-AFEC553D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005EB-129A-36D8-1BCC-24DBE03D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conclusion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3FD14E7-CADD-0BCC-4CEC-EB9FEDCF9CFA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C20A40B-1918-13F8-C461-94B07296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EF53E6-1643-D79F-35E5-0AB7A1E08A0D}"/>
              </a:ext>
            </a:extLst>
          </p:cNvPr>
          <p:cNvSpPr txBox="1"/>
          <p:nvPr/>
        </p:nvSpPr>
        <p:spPr>
          <a:xfrm>
            <a:off x="838200" y="2274838"/>
            <a:ext cx="9734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fréquent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augmente la </a:t>
            </a:r>
            <a:r>
              <a:rPr lang="fr-FR" b="1" dirty="0">
                <a:solidFill>
                  <a:srgbClr val="C00000"/>
                </a:solidFill>
                <a:latin typeface="Montserrat" panose="00000500000000000000" pitchFamily="2" charset="0"/>
              </a:rPr>
              <a:t>mortalité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par l’intermédiaire des maladies cardiovasculaires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HF-</a:t>
            </a:r>
            <a:r>
              <a:rPr lang="fr-FR" b="1" dirty="0" err="1">
                <a:latin typeface="Montserrat" panose="00000500000000000000" pitchFamily="2" charset="0"/>
              </a:rPr>
              <a:t>pEF</a:t>
            </a:r>
            <a:r>
              <a:rPr lang="fr-FR" b="1" dirty="0">
                <a:latin typeface="Montserrat" panose="00000500000000000000" pitchFamily="2" charset="0"/>
              </a:rPr>
              <a:t> – SCD – AF – Stroke – CHD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dépistage </a:t>
            </a:r>
            <a:r>
              <a:rPr lang="fr-FR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imc</a:t>
            </a:r>
            <a:endParaRPr lang="fr-FR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C00000"/>
                </a:solidFill>
                <a:latin typeface="Montserrat" panose="00000500000000000000" pitchFamily="2" charset="0"/>
              </a:rPr>
              <a:t>accord</a:t>
            </a:r>
            <a:r>
              <a:rPr lang="fr-FR" b="1" dirty="0">
                <a:latin typeface="Montserrat" panose="00000500000000000000" pitchFamily="2" charset="0"/>
              </a:rPr>
              <a:t> du patient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C00000"/>
                </a:solidFill>
                <a:latin typeface="Montserrat" panose="00000500000000000000" pitchFamily="2" charset="0"/>
              </a:rPr>
              <a:t>parcours</a:t>
            </a:r>
            <a:r>
              <a:rPr lang="fr-FR" b="1" dirty="0">
                <a:latin typeface="Montserrat" panose="00000500000000000000" pitchFamily="2" charset="0"/>
              </a:rPr>
              <a:t> de soin à simplifier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Le cardio a/à sa place</a:t>
            </a:r>
          </a:p>
        </p:txBody>
      </p:sp>
    </p:spTree>
    <p:extLst>
      <p:ext uri="{BB962C8B-B14F-4D97-AF65-F5344CB8AC3E}">
        <p14:creationId xmlns:p14="http://schemas.microsoft.com/office/powerpoint/2010/main" val="247748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pPr marL="0" indent="0" algn="ctr">
              <a:buSzTx/>
              <a:buFontTx/>
              <a:buNone/>
              <a:defRPr b="1"/>
            </a:pPr>
            <a:endParaRPr dirty="0"/>
          </a:p>
          <a:p>
            <a:pPr marL="0" indent="0" algn="ctr">
              <a:buSzTx/>
              <a:buFontTx/>
              <a:buNone/>
              <a:defRPr b="1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clement.becle@ccol-sauvegarde.fr</a:t>
            </a:r>
          </a:p>
          <a:p>
            <a:pPr marL="0" indent="0" algn="ctr">
              <a:buSzTx/>
              <a:buFontTx/>
              <a:buNone/>
              <a:defRPr b="1"/>
            </a:pPr>
            <a:r>
              <a:rPr dirty="0"/>
              <a:t>06 61 32 26 43</a:t>
            </a:r>
          </a:p>
        </p:txBody>
      </p:sp>
      <p:pic>
        <p:nvPicPr>
          <p:cNvPr id="332" name="logo_ccol.png" descr="logo_cc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070" y="2453662"/>
            <a:ext cx="2521859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CBD519F-A452-4ED5-AAFA-B71474EB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>
                <a:latin typeface="Montserrat" pitchFamily="2" charset="77"/>
              </a:rPr>
              <a:t>contact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8CB68-C598-7F44-0EE9-AC2A05D5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41E00-F449-35DB-503E-989D9582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Montserrat" pitchFamily="2" charset="77"/>
              </a:rPr>
              <a:t>pour participer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CD40ECD-F639-AF14-A691-9D8D3B30C7E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FFBB5CF1-4DBE-0C4D-CC51-EC3A7814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6C7BBC36-F15F-EEF5-9601-964BF52661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915286"/>
                  </p:ext>
                </p:extLst>
              </p:nvPr>
            </p:nvGraphicFramePr>
            <p:xfrm>
              <a:off x="876301" y="1690689"/>
              <a:ext cx="10591352" cy="471675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6C7BBC36-F15F-EEF5-9601-964BF52661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876301" y="1690689"/>
                <a:ext cx="10591352" cy="47167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22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75854-E141-B362-D7EE-D0B2BD19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E833A-823E-6935-13E9-CF7B3446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épidémiologie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5E3C3B4-CAD5-74F8-FA71-2F6755F9496F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3EA109F-B74F-3A15-F90A-53352B59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446702B4-ADF0-86FD-9BEC-8E47698418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446702B4-ADF0-86FD-9BEC-8E47698418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42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46A40-59C7-B52D-55A9-76980BB7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895B7-0533-0767-35B6-9E965328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épidémiologie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C58ADBB-58CA-755B-8007-C03D1BD7A882}"/>
              </a:ext>
            </a:extLst>
          </p:cNvPr>
          <p:cNvSpPr txBox="1">
            <a:spLocks/>
          </p:cNvSpPr>
          <p:nvPr/>
        </p:nvSpPr>
        <p:spPr>
          <a:xfrm>
            <a:off x="0" y="6407443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0C10C8E-CB58-F383-908B-A925D9F0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14E45E-D498-776B-6DDA-93B067B4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125" t="32896" r="497" b="9840"/>
          <a:stretch/>
        </p:blipFill>
        <p:spPr>
          <a:xfrm>
            <a:off x="7960045" y="3507104"/>
            <a:ext cx="3693205" cy="2900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9A9181-4BAD-A4D3-164E-C6B3B684B60C}"/>
              </a:ext>
            </a:extLst>
          </p:cNvPr>
          <p:cNvSpPr/>
          <p:nvPr/>
        </p:nvSpPr>
        <p:spPr>
          <a:xfrm>
            <a:off x="1268146" y="1388286"/>
            <a:ext cx="2009010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4A95A-151E-FB3C-BA24-C193845C2182}"/>
              </a:ext>
            </a:extLst>
          </p:cNvPr>
          <p:cNvSpPr/>
          <p:nvPr/>
        </p:nvSpPr>
        <p:spPr>
          <a:xfrm>
            <a:off x="1173592" y="6077728"/>
            <a:ext cx="2009010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246EB-1927-AB6F-BE55-886659E04A83}"/>
              </a:ext>
            </a:extLst>
          </p:cNvPr>
          <p:cNvSpPr/>
          <p:nvPr/>
        </p:nvSpPr>
        <p:spPr>
          <a:xfrm>
            <a:off x="9965604" y="-308900"/>
            <a:ext cx="2961232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445DA48-92AC-262B-8AFF-8B779B130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706004"/>
              </p:ext>
            </p:extLst>
          </p:nvPr>
        </p:nvGraphicFramePr>
        <p:xfrm>
          <a:off x="4115171" y="1613564"/>
          <a:ext cx="3601092" cy="439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B369EE7A-7F54-6657-79D6-7AE20BDA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905" t="14334" r="31018" b="50101"/>
          <a:stretch/>
        </p:blipFill>
        <p:spPr>
          <a:xfrm>
            <a:off x="6382158" y="591266"/>
            <a:ext cx="3996310" cy="3564724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92C053AF-039D-81D5-D37D-EC90F987F34C}"/>
              </a:ext>
            </a:extLst>
          </p:cNvPr>
          <p:cNvSpPr txBox="1">
            <a:spLocks/>
          </p:cNvSpPr>
          <p:nvPr/>
        </p:nvSpPr>
        <p:spPr>
          <a:xfrm>
            <a:off x="148646" y="6407442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Données HAS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DED14E0-DFC1-1482-C258-62AF15355618}"/>
              </a:ext>
            </a:extLst>
          </p:cNvPr>
          <p:cNvSpPr txBox="1">
            <a:spLocks/>
          </p:cNvSpPr>
          <p:nvPr/>
        </p:nvSpPr>
        <p:spPr>
          <a:xfrm>
            <a:off x="764459" y="2157250"/>
            <a:ext cx="3484578" cy="25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latin typeface="Montserrat" pitchFamily="2" charset="77"/>
              </a:rPr>
              <a:t>18%</a:t>
            </a:r>
            <a:br>
              <a:rPr lang="fr-FR" sz="8800" b="1" dirty="0">
                <a:latin typeface="Montserrat" pitchFamily="2" charset="77"/>
              </a:rPr>
            </a:br>
            <a:r>
              <a:rPr lang="fr-FR" sz="1050" b="1" dirty="0">
                <a:latin typeface="Montserrat" pitchFamily="2" charset="77"/>
              </a:rPr>
              <a:t>IMC &gt; 30 soit 6 millions d’adultes</a:t>
            </a:r>
            <a:endParaRPr lang="fr-FR" sz="88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738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1D5EF-E2CA-2E5B-0E0C-446F99065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C7C15-2B31-84AC-C851-11532F17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définition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A2ED5FB-5E3A-6733-CC34-B470B49AF95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395FE24-00EB-DBEE-FB16-6241FDF5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D0734D76-AC2E-C816-30AF-33007C1A6A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D0734D76-AC2E-C816-30AF-33007C1A6A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22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2320-B710-1B46-0C4F-E7B31011D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9109D-63AA-77B3-4A1B-92D08FB2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définition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9A1B59B-1B7B-1A14-EC64-62F8432CD1A8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F7D5B212-DAA5-5FE0-AF78-0854A14E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026" name="Picture 2" descr="The Health Risk of Obesity—Better Metrics Imperative | Science">
            <a:extLst>
              <a:ext uri="{FF2B5EF4-FFF2-40B4-BE49-F238E27FC236}">
                <a16:creationId xmlns:a16="http://schemas.microsoft.com/office/drawing/2014/main" id="{42EE24B0-A791-FE71-858B-69568B71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66158"/>
            <a:ext cx="4202958" cy="34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9398D5-5102-5437-F7A5-8945BD086346}"/>
              </a:ext>
            </a:extLst>
          </p:cNvPr>
          <p:cNvSpPr/>
          <p:nvPr/>
        </p:nvSpPr>
        <p:spPr>
          <a:xfrm>
            <a:off x="5208578" y="4491906"/>
            <a:ext cx="1319036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8DA50-B520-0F69-1B9D-F841EFF6640B}"/>
              </a:ext>
            </a:extLst>
          </p:cNvPr>
          <p:cNvSpPr/>
          <p:nvPr/>
        </p:nvSpPr>
        <p:spPr>
          <a:xfrm>
            <a:off x="7109747" y="5766346"/>
            <a:ext cx="611237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522F5-CA37-33E6-3D75-B4C13635E347}"/>
              </a:ext>
            </a:extLst>
          </p:cNvPr>
          <p:cNvSpPr/>
          <p:nvPr/>
        </p:nvSpPr>
        <p:spPr>
          <a:xfrm>
            <a:off x="5760052" y="2140815"/>
            <a:ext cx="335947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0DF7C4-47CB-6D22-0AF8-4B76F7B09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646" y="4868903"/>
            <a:ext cx="947772" cy="4970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ECEEF6-1C59-1DD2-AB3C-B29B93FF8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652" y="4868903"/>
            <a:ext cx="956136" cy="49708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68F9307-C168-9241-0492-13995DD3B884}"/>
              </a:ext>
            </a:extLst>
          </p:cNvPr>
          <p:cNvSpPr txBox="1"/>
          <p:nvPr/>
        </p:nvSpPr>
        <p:spPr>
          <a:xfrm>
            <a:off x="1956601" y="5362381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Sous-cutané</a:t>
            </a:r>
          </a:p>
          <a:p>
            <a:pPr algn="ctr"/>
            <a:r>
              <a:rPr lang="fr-FR" sz="1200" b="1" dirty="0"/>
              <a:t>MHO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F16CFF-4A0D-0ABB-3BBD-A047032C1370}"/>
              </a:ext>
            </a:extLst>
          </p:cNvPr>
          <p:cNvSpPr txBox="1"/>
          <p:nvPr/>
        </p:nvSpPr>
        <p:spPr>
          <a:xfrm>
            <a:off x="4107108" y="536238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Abdominal</a:t>
            </a:r>
          </a:p>
          <a:p>
            <a:pPr algn="ctr"/>
            <a:r>
              <a:rPr lang="fr-FR" sz="1200" b="1" dirty="0"/>
              <a:t>MUHO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7C4D1B1-90F2-7480-FD93-F905CAD5F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578" y="1425908"/>
            <a:ext cx="6905834" cy="36041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0BCD0E-672F-3313-C274-B6004CFCB5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12"/>
          <a:stretch/>
        </p:blipFill>
        <p:spPr>
          <a:xfrm>
            <a:off x="5255475" y="2449456"/>
            <a:ext cx="1173781" cy="81652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AB31C741-59E2-A96C-A216-A1BC55DCEADA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Ahima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Science, 2013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Divous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Diabète, 2010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Abdennour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JCEM 2014 – Ben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Iassen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JCEM 2017</a:t>
            </a:r>
          </a:p>
        </p:txBody>
      </p:sp>
    </p:spTree>
    <p:extLst>
      <p:ext uri="{BB962C8B-B14F-4D97-AF65-F5344CB8AC3E}">
        <p14:creationId xmlns:p14="http://schemas.microsoft.com/office/powerpoint/2010/main" val="1907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C8317-D14A-EDA6-6A54-595FE179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48D3A-DC48-9D03-261A-35FAF7FE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EC69A2EE-112D-616B-5851-862D774FF52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C5580445-D183-06F5-8FF8-0667E5943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89DFB6-09C2-6D86-2CC3-008D0848617B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B4C8F23D-7178-96E8-D50F-B3B189B146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B4C8F23D-7178-96E8-D50F-B3B189B146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38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BEBA1-8445-1338-E478-A67A73EF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B59BF-3BE0-59FD-6F28-67B77549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Mortalité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25A99E65-15D9-2AEB-41D2-D4B44D71B89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C54CF7C-4AAD-F2CA-6F8B-178C2DA7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3C96C3-F5F1-959E-D773-6C46F6D3380F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B93605-E587-F35D-F4BA-F5B1A47A226C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Global BMI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Mortality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Collaboration, Lancet, 2016 – The GBD 2015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Obesity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Collaborators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NEJM, 2017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104D6E-8B62-0B51-1D52-6C684741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51" y="1561364"/>
            <a:ext cx="4002855" cy="35562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0F82CF-A6E4-17A1-73A7-9BE05FA6536F}"/>
              </a:ext>
            </a:extLst>
          </p:cNvPr>
          <p:cNvSpPr/>
          <p:nvPr/>
        </p:nvSpPr>
        <p:spPr>
          <a:xfrm>
            <a:off x="7580365" y="1437912"/>
            <a:ext cx="1209276" cy="567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BA2DB3-4605-7F45-DAE8-EB37D5A88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36" y="1537872"/>
            <a:ext cx="3072229" cy="37822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461ECF-C14D-E792-428B-C810759BFC4F}"/>
              </a:ext>
            </a:extLst>
          </p:cNvPr>
          <p:cNvSpPr/>
          <p:nvPr/>
        </p:nvSpPr>
        <p:spPr>
          <a:xfrm>
            <a:off x="6545282" y="5802588"/>
            <a:ext cx="3869378" cy="510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2CCA708-102E-7510-02E8-8CDA639C761B}"/>
              </a:ext>
            </a:extLst>
          </p:cNvPr>
          <p:cNvSpPr txBox="1">
            <a:spLocks/>
          </p:cNvSpPr>
          <p:nvPr/>
        </p:nvSpPr>
        <p:spPr>
          <a:xfrm>
            <a:off x="764459" y="2157250"/>
            <a:ext cx="3484578" cy="25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latin typeface="Montserrat" pitchFamily="2" charset="77"/>
              </a:rPr>
              <a:t>+31%</a:t>
            </a:r>
            <a:br>
              <a:rPr lang="fr-FR" sz="8800" b="1" dirty="0">
                <a:latin typeface="Montserrat" pitchFamily="2" charset="77"/>
              </a:rPr>
            </a:br>
            <a:r>
              <a:rPr lang="fr-FR" sz="1050" b="1" dirty="0">
                <a:latin typeface="Montserrat" pitchFamily="2" charset="77"/>
              </a:rPr>
              <a:t>à chaque augmentation de l’IMC de +5kg/m2 </a:t>
            </a:r>
            <a:endParaRPr lang="fr-FR" sz="88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0233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CF6B025F-FCB2-ED40-A493-5775B674AEEB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91287c1a4cf10d27627b&quot;"/>
    <we:property name="LGTMZK:68e691287c1a4cf10d27627b:SlideId" value="4330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DD1BEDC-B4C7-AE4D-9643-4A2F707DB64A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934a4f4f6dbcbd9d6673&quot;"/>
    <we:property name="LGTMZK:68e6934a4f4f6dbcbd9d6673:SlideId" value="4333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D5E18D74-C3FD-0B44-BBA2-27B72EF57581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93f57c1a4cf10d2a0975&quot;"/>
    <we:property name="LGTMZK:68e693f57c1a4cf10d2a0975:SlideId" value="4335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42CEEAED-3292-D74B-BEB7-3F84D6266B37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bc9aa1d83dbccb1211a4&quot;"/>
    <we:property name="LGTMZK:null:SlideId" value="4337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FE15DEB8-A2D2-DD43-9009-188C7D34C1B8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bf22a1d83dbccb14d7d9&quot;"/>
    <we:property name="LGTMZK:null:SlideId" value="4361"/>
  </we:properties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E372D6D5-316B-4548-8C33-DD5D5743DC94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c1413321e5acb6550177&quot;"/>
    <we:property name="LGTMZK:68e6c1413321e5acb6550177:SlideId" value="4359"/>
  </we:properties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DF893EB7-5046-5747-B532-8DBD584C6478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ccdca1d83dbccb21ab2a&quot;"/>
    <we:property name="LGTMZK:68e6ccdca1d83dbccb21ab2a:SlideId" value="4344"/>
  </we:properties>
  <we:bindings/>
  <we:snapshot xmlns:r="http://schemas.openxmlformats.org/officeDocument/2006/relationships"/>
</we:webextension>
</file>

<file path=ppt/webextensions/webextension8.xml><?xml version="1.0" encoding="utf-8"?>
<we:webextension xmlns:we="http://schemas.microsoft.com/office/webextensions/webextension/2010/11" id="{322B50C3-7927-BC4E-9852-5EF0C2FB1AF5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LGTMZK&quot;"/>
    <we:property name="selectedQuestionId" value="&quot;68e6d00be3b3f371db041de4&quot;"/>
    <we:property name="LGTMZK:68e6d00be3b3f371db041de4:SlideId" value="4341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20556</TotalTime>
  <Words>499</Words>
  <Application>Microsoft Macintosh PowerPoint</Application>
  <PresentationFormat>Grand écran</PresentationFormat>
  <Paragraphs>118</Paragraphs>
  <Slides>29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Montserrat</vt:lpstr>
      <vt:lpstr>Thème Office</vt:lpstr>
      <vt:lpstr>Surpoids et Obésité</vt:lpstr>
      <vt:lpstr>liens et conflits d’intérêts</vt:lpstr>
      <vt:lpstr>pour participer</vt:lpstr>
      <vt:lpstr>épidémiologie</vt:lpstr>
      <vt:lpstr>épidémiologie</vt:lpstr>
      <vt:lpstr>définition</vt:lpstr>
      <vt:lpstr>définition</vt:lpstr>
      <vt:lpstr>risque cardiovasculaire</vt:lpstr>
      <vt:lpstr>Mortalité</vt:lpstr>
      <vt:lpstr>risque cardiovasculaire </vt:lpstr>
      <vt:lpstr>risque cardiovasculaire </vt:lpstr>
      <vt:lpstr>risque cardiovasculaire </vt:lpstr>
      <vt:lpstr>risque cardiovasculaire </vt:lpstr>
      <vt:lpstr>HF-pEF</vt:lpstr>
      <vt:lpstr>Mort subite</vt:lpstr>
      <vt:lpstr>Fibrillation atriale</vt:lpstr>
      <vt:lpstr>Coronaropathie et AVC </vt:lpstr>
      <vt:lpstr>risque cardiovasculaire </vt:lpstr>
      <vt:lpstr>dépistage</vt:lpstr>
      <vt:lpstr>dépistage</vt:lpstr>
      <vt:lpstr>parcours de soin</vt:lpstr>
      <vt:lpstr>classification</vt:lpstr>
      <vt:lpstr>parcours de soin</vt:lpstr>
      <vt:lpstr>Présentation PowerPoint</vt:lpstr>
      <vt:lpstr>Présentation PowerPoint</vt:lpstr>
      <vt:lpstr>Présentation PowerPoint</vt:lpstr>
      <vt:lpstr>Présentation PowerPoint</vt:lpstr>
      <vt:lpstr>conclusion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Clément Bècle</dc:creator>
  <cp:lastModifiedBy>Clément Bècle</cp:lastModifiedBy>
  <cp:revision>33</cp:revision>
  <dcterms:created xsi:type="dcterms:W3CDTF">2024-10-10T16:15:00Z</dcterms:created>
  <dcterms:modified xsi:type="dcterms:W3CDTF">2025-10-11T08:55:30Z</dcterms:modified>
</cp:coreProperties>
</file>