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webextensions/webextension2.xml" ContentType="application/vnd.ms-office.webextension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webextensions/webextension3.xml" ContentType="application/vnd.ms-office.webextension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webextensions/webextension4.xml" ContentType="application/vnd.ms-office.webextension+xml"/>
  <Override PartName="/ppt/notesSlides/notesSlide5.xml" ContentType="application/vnd.openxmlformats-officedocument.presentationml.notesSlide+xml"/>
  <Override PartName="/ppt/webextensions/webextension5.xml" ContentType="application/vnd.ms-office.webextension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webextensions/webextension6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4330" r:id="rId4"/>
    <p:sldId id="4347" r:id="rId5"/>
    <p:sldId id="4359" r:id="rId6"/>
    <p:sldId id="4348" r:id="rId7"/>
    <p:sldId id="4351" r:id="rId8"/>
    <p:sldId id="4358" r:id="rId9"/>
    <p:sldId id="4361" r:id="rId10"/>
    <p:sldId id="4362" r:id="rId11"/>
    <p:sldId id="4360" r:id="rId12"/>
    <p:sldId id="4365" r:id="rId13"/>
    <p:sldId id="4366" r:id="rId14"/>
    <p:sldId id="4368" r:id="rId15"/>
    <p:sldId id="4367" r:id="rId16"/>
    <p:sldId id="4369" r:id="rId17"/>
    <p:sldId id="4370" r:id="rId18"/>
    <p:sldId id="4371" r:id="rId19"/>
    <p:sldId id="4372" r:id="rId20"/>
    <p:sldId id="4373" r:id="rId21"/>
    <p:sldId id="4374" r:id="rId22"/>
    <p:sldId id="4375" r:id="rId23"/>
    <p:sldId id="4364" r:id="rId24"/>
    <p:sldId id="4363" r:id="rId25"/>
    <p:sldId id="4390" r:id="rId26"/>
    <p:sldId id="4377" r:id="rId27"/>
    <p:sldId id="4379" r:id="rId28"/>
    <p:sldId id="4381" r:id="rId29"/>
    <p:sldId id="4382" r:id="rId30"/>
    <p:sldId id="4383" r:id="rId31"/>
    <p:sldId id="4384" r:id="rId32"/>
    <p:sldId id="4385" r:id="rId33"/>
    <p:sldId id="4386" r:id="rId34"/>
    <p:sldId id="4387" r:id="rId35"/>
    <p:sldId id="4388" r:id="rId36"/>
    <p:sldId id="4389" r:id="rId37"/>
    <p:sldId id="4378" r:id="rId38"/>
    <p:sldId id="4356" r:id="rId39"/>
    <p:sldId id="4357" r:id="rId40"/>
    <p:sldId id="4329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auration de la quadrithérapie en pratique" id="{5A1576B0-D361-6242-9EE7-59B11B6F6738}">
          <p14:sldIdLst>
            <p14:sldId id="256"/>
            <p14:sldId id="257"/>
            <p14:sldId id="4330"/>
            <p14:sldId id="4347"/>
            <p14:sldId id="4359"/>
            <p14:sldId id="4348"/>
            <p14:sldId id="4351"/>
            <p14:sldId id="4358"/>
            <p14:sldId id="4361"/>
            <p14:sldId id="4362"/>
            <p14:sldId id="4360"/>
            <p14:sldId id="4365"/>
            <p14:sldId id="4366"/>
            <p14:sldId id="4368"/>
            <p14:sldId id="4367"/>
            <p14:sldId id="4369"/>
            <p14:sldId id="4370"/>
            <p14:sldId id="4371"/>
            <p14:sldId id="4372"/>
            <p14:sldId id="4373"/>
            <p14:sldId id="4374"/>
            <p14:sldId id="4375"/>
            <p14:sldId id="4364"/>
            <p14:sldId id="4363"/>
            <p14:sldId id="4390"/>
            <p14:sldId id="4377"/>
            <p14:sldId id="4379"/>
            <p14:sldId id="4381"/>
            <p14:sldId id="4382"/>
            <p14:sldId id="4383"/>
            <p14:sldId id="4384"/>
            <p14:sldId id="4385"/>
            <p14:sldId id="4386"/>
            <p14:sldId id="4387"/>
            <p14:sldId id="4388"/>
            <p14:sldId id="4389"/>
            <p14:sldId id="4378"/>
            <p14:sldId id="4356"/>
            <p14:sldId id="4357"/>
            <p14:sldId id="4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CF8"/>
    <a:srgbClr val="038BF9"/>
    <a:srgbClr val="001969"/>
    <a:srgbClr val="FFFFFF"/>
    <a:srgbClr val="000000"/>
    <a:srgbClr val="FBE3D6"/>
    <a:srgbClr val="FFFF00"/>
    <a:srgbClr val="F2CFEE"/>
    <a:srgbClr val="E59EDD"/>
    <a:srgbClr val="D9F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0"/>
    <p:restoredTop sz="94710"/>
  </p:normalViewPr>
  <p:slideViewPr>
    <p:cSldViewPr snapToGrid="0">
      <p:cViewPr varScale="1">
        <p:scale>
          <a:sx n="117" d="100"/>
          <a:sy n="117" d="100"/>
        </p:scale>
        <p:origin x="182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66554-D927-4C77-8161-FCFBDD6AA2E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B8266AD5-36DB-49A8-A794-5CBFC8337905}">
      <dgm:prSet phldrT="[Texte]" custT="1"/>
      <dgm:spPr>
        <a:solidFill>
          <a:srgbClr val="FFE593"/>
        </a:solidFill>
      </dgm:spPr>
      <dgm:t>
        <a:bodyPr/>
        <a:lstStyle/>
        <a:p>
          <a:r>
            <a:rPr lang="fr-FR" sz="1000" b="1" dirty="0">
              <a:latin typeface="Montserrat" panose="00000500000000000000" pitchFamily="2" charset="0"/>
            </a:rPr>
            <a:t>Chirurgie bariatrique</a:t>
          </a:r>
        </a:p>
      </dgm:t>
    </dgm:pt>
    <dgm:pt modelId="{9A92987D-A1B9-4B1E-B5D3-AC5D0CD1DFC5}" type="parTrans" cxnId="{51BCDF29-D858-4122-8425-F71EF6D2E8AD}">
      <dgm:prSet/>
      <dgm:spPr/>
      <dgm:t>
        <a:bodyPr/>
        <a:lstStyle/>
        <a:p>
          <a:endParaRPr lang="fr-FR"/>
        </a:p>
      </dgm:t>
    </dgm:pt>
    <dgm:pt modelId="{2A161DCC-ED58-443B-82F9-21C431267267}" type="sibTrans" cxnId="{51BCDF29-D858-4122-8425-F71EF6D2E8AD}">
      <dgm:prSet/>
      <dgm:spPr/>
      <dgm:t>
        <a:bodyPr/>
        <a:lstStyle/>
        <a:p>
          <a:endParaRPr lang="fr-FR"/>
        </a:p>
      </dgm:t>
    </dgm:pt>
    <dgm:pt modelId="{36654E97-5ED3-45D5-8C01-F0CB79153B3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fr-FR" sz="1000" b="1" dirty="0">
              <a:latin typeface="Montserrat" panose="00000500000000000000" pitchFamily="2" charset="0"/>
            </a:rPr>
            <a:t>Traitement médicamenteux</a:t>
          </a:r>
        </a:p>
      </dgm:t>
    </dgm:pt>
    <dgm:pt modelId="{30CE9B07-F9C5-425B-BF87-FA6B06CEEF0F}" type="parTrans" cxnId="{1A12E4AA-6C1B-4528-9BAC-723C97CA58EE}">
      <dgm:prSet/>
      <dgm:spPr/>
      <dgm:t>
        <a:bodyPr/>
        <a:lstStyle/>
        <a:p>
          <a:endParaRPr lang="fr-FR"/>
        </a:p>
      </dgm:t>
    </dgm:pt>
    <dgm:pt modelId="{4E971F8B-BED9-4052-86C1-50FC61FA76B7}" type="sibTrans" cxnId="{1A12E4AA-6C1B-4528-9BAC-723C97CA58EE}">
      <dgm:prSet/>
      <dgm:spPr/>
      <dgm:t>
        <a:bodyPr/>
        <a:lstStyle/>
        <a:p>
          <a:endParaRPr lang="fr-FR"/>
        </a:p>
      </dgm:t>
    </dgm:pt>
    <dgm:pt modelId="{922D83DB-D4DE-4D1D-AA1A-45F743DE882F}">
      <dgm:prSet phldrT="[Texte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fr-FR" sz="1000" b="1" dirty="0">
              <a:latin typeface="Montserrat" panose="00000500000000000000" pitchFamily="2" charset="0"/>
            </a:rPr>
            <a:t>Soutien psychologique</a:t>
          </a:r>
        </a:p>
      </dgm:t>
    </dgm:pt>
    <dgm:pt modelId="{7689CE1E-BEE6-4FBC-AFC2-47719A5F08A3}" type="parTrans" cxnId="{0C29B125-5F10-4BCB-84AB-5A7A397B59E4}">
      <dgm:prSet/>
      <dgm:spPr/>
      <dgm:t>
        <a:bodyPr/>
        <a:lstStyle/>
        <a:p>
          <a:endParaRPr lang="fr-FR"/>
        </a:p>
      </dgm:t>
    </dgm:pt>
    <dgm:pt modelId="{916D41A0-4E35-4F3C-8E0F-52F5971340F7}" type="sibTrans" cxnId="{0C29B125-5F10-4BCB-84AB-5A7A397B59E4}">
      <dgm:prSet/>
      <dgm:spPr/>
      <dgm:t>
        <a:bodyPr/>
        <a:lstStyle/>
        <a:p>
          <a:endParaRPr lang="fr-FR"/>
        </a:p>
      </dgm:t>
    </dgm:pt>
    <dgm:pt modelId="{A0EA7004-CFD3-4524-A8CF-5AFF6A665B41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fr-FR" sz="1000" b="1" dirty="0">
              <a:latin typeface="Montserrat" panose="00000500000000000000" pitchFamily="2" charset="0"/>
            </a:rPr>
            <a:t>Traitement des comorbidités</a:t>
          </a:r>
        </a:p>
      </dgm:t>
    </dgm:pt>
    <dgm:pt modelId="{F6479832-FA27-445E-9A0F-EDEA41BC42BC}" type="parTrans" cxnId="{8486F2B0-2C5F-41C4-97BB-D6141E9F77B8}">
      <dgm:prSet/>
      <dgm:spPr/>
      <dgm:t>
        <a:bodyPr/>
        <a:lstStyle/>
        <a:p>
          <a:endParaRPr lang="fr-FR"/>
        </a:p>
      </dgm:t>
    </dgm:pt>
    <dgm:pt modelId="{44A5CCDA-CEE2-4D0C-B84D-0ABA79E8E1C0}" type="sibTrans" cxnId="{8486F2B0-2C5F-41C4-97BB-D6141E9F77B8}">
      <dgm:prSet/>
      <dgm:spPr/>
      <dgm:t>
        <a:bodyPr/>
        <a:lstStyle/>
        <a:p>
          <a:endParaRPr lang="fr-FR"/>
        </a:p>
      </dgm:t>
    </dgm:pt>
    <dgm:pt modelId="{5D9CB253-E361-4B48-B205-7349BB7F9565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r-FR" sz="1000" b="1" dirty="0">
              <a:latin typeface="Montserrat" panose="00000500000000000000" pitchFamily="2" charset="0"/>
            </a:rPr>
            <a:t>Activité physique et comportement nutritionnel</a:t>
          </a:r>
        </a:p>
      </dgm:t>
    </dgm:pt>
    <dgm:pt modelId="{69941B13-FF64-4B79-BEA7-4ACE89BACD9A}" type="parTrans" cxnId="{675DA3D7-169D-4403-AA7E-A6E0447B8930}">
      <dgm:prSet/>
      <dgm:spPr/>
      <dgm:t>
        <a:bodyPr/>
        <a:lstStyle/>
        <a:p>
          <a:endParaRPr lang="fr-FR"/>
        </a:p>
      </dgm:t>
    </dgm:pt>
    <dgm:pt modelId="{7D755681-513E-4BBC-8F61-496F04716B51}" type="sibTrans" cxnId="{675DA3D7-169D-4403-AA7E-A6E0447B8930}">
      <dgm:prSet/>
      <dgm:spPr/>
      <dgm:t>
        <a:bodyPr/>
        <a:lstStyle/>
        <a:p>
          <a:endParaRPr lang="fr-FR"/>
        </a:p>
      </dgm:t>
    </dgm:pt>
    <dgm:pt modelId="{E0974FB3-4983-4B57-BCC9-64EEB7F3D83D}" type="pres">
      <dgm:prSet presAssocID="{18166554-D927-4C77-8161-FCFBDD6AA2EB}" presName="Name0" presStyleCnt="0">
        <dgm:presLayoutVars>
          <dgm:dir/>
          <dgm:animLvl val="lvl"/>
          <dgm:resizeHandles val="exact"/>
        </dgm:presLayoutVars>
      </dgm:prSet>
      <dgm:spPr/>
    </dgm:pt>
    <dgm:pt modelId="{B5FCE382-2594-4FF7-BF4C-34B4A838DA9E}" type="pres">
      <dgm:prSet presAssocID="{B8266AD5-36DB-49A8-A794-5CBFC8337905}" presName="Name8" presStyleCnt="0"/>
      <dgm:spPr/>
    </dgm:pt>
    <dgm:pt modelId="{F9A370A4-DDF6-4AEE-A83E-980A7A054BBC}" type="pres">
      <dgm:prSet presAssocID="{B8266AD5-36DB-49A8-A794-5CBFC83379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F296DBF3-3BB6-451F-8677-A74FCE94F4AF}" type="pres">
      <dgm:prSet presAssocID="{B8266AD5-36DB-49A8-A794-5CBFC83379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9BB137-6C8E-4685-817A-63F6995D50CD}" type="pres">
      <dgm:prSet presAssocID="{36654E97-5ED3-45D5-8C01-F0CB79153B3A}" presName="Name8" presStyleCnt="0"/>
      <dgm:spPr/>
    </dgm:pt>
    <dgm:pt modelId="{7E6EBAC0-2748-4C8F-B2B9-39E4B91045AC}" type="pres">
      <dgm:prSet presAssocID="{36654E97-5ED3-45D5-8C01-F0CB79153B3A}" presName="level" presStyleLbl="node1" presStyleIdx="1" presStyleCnt="5">
        <dgm:presLayoutVars>
          <dgm:chMax val="1"/>
          <dgm:bulletEnabled val="1"/>
        </dgm:presLayoutVars>
      </dgm:prSet>
      <dgm:spPr/>
    </dgm:pt>
    <dgm:pt modelId="{9B750B82-3A5B-4BB0-93AC-FE04D766A7FB}" type="pres">
      <dgm:prSet presAssocID="{36654E97-5ED3-45D5-8C01-F0CB79153B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11A265-DF89-4368-8C6D-3DF6BA3B5C23}" type="pres">
      <dgm:prSet presAssocID="{922D83DB-D4DE-4D1D-AA1A-45F743DE882F}" presName="Name8" presStyleCnt="0"/>
      <dgm:spPr/>
    </dgm:pt>
    <dgm:pt modelId="{CF2B638A-C98A-4C1A-BD42-EA6A002D0C4E}" type="pres">
      <dgm:prSet presAssocID="{922D83DB-D4DE-4D1D-AA1A-45F743DE882F}" presName="level" presStyleLbl="node1" presStyleIdx="2" presStyleCnt="5">
        <dgm:presLayoutVars>
          <dgm:chMax val="1"/>
          <dgm:bulletEnabled val="1"/>
        </dgm:presLayoutVars>
      </dgm:prSet>
      <dgm:spPr/>
    </dgm:pt>
    <dgm:pt modelId="{AF14525E-5825-4B85-9588-D511D9F8C864}" type="pres">
      <dgm:prSet presAssocID="{922D83DB-D4DE-4D1D-AA1A-45F743DE88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EEBC79-F6DF-4F6A-B6F0-91D107A3B080}" type="pres">
      <dgm:prSet presAssocID="{A0EA7004-CFD3-4524-A8CF-5AFF6A665B41}" presName="Name8" presStyleCnt="0"/>
      <dgm:spPr/>
    </dgm:pt>
    <dgm:pt modelId="{00F72639-60CA-4BA5-904E-85E79F959295}" type="pres">
      <dgm:prSet presAssocID="{A0EA7004-CFD3-4524-A8CF-5AFF6A665B41}" presName="level" presStyleLbl="node1" presStyleIdx="3" presStyleCnt="5">
        <dgm:presLayoutVars>
          <dgm:chMax val="1"/>
          <dgm:bulletEnabled val="1"/>
        </dgm:presLayoutVars>
      </dgm:prSet>
      <dgm:spPr/>
    </dgm:pt>
    <dgm:pt modelId="{34431614-2F13-45D6-A71F-2D88F97F4BB5}" type="pres">
      <dgm:prSet presAssocID="{A0EA7004-CFD3-4524-A8CF-5AFF6A665B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76CF5-D546-4E28-9134-32070288D041}" type="pres">
      <dgm:prSet presAssocID="{5D9CB253-E361-4B48-B205-7349BB7F9565}" presName="Name8" presStyleCnt="0"/>
      <dgm:spPr/>
    </dgm:pt>
    <dgm:pt modelId="{5A0AC67C-30F1-4B7C-82B8-5CC0E1DCCB81}" type="pres">
      <dgm:prSet presAssocID="{5D9CB253-E361-4B48-B205-7349BB7F9565}" presName="level" presStyleLbl="node1" presStyleIdx="4" presStyleCnt="5">
        <dgm:presLayoutVars>
          <dgm:chMax val="1"/>
          <dgm:bulletEnabled val="1"/>
        </dgm:presLayoutVars>
      </dgm:prSet>
      <dgm:spPr/>
    </dgm:pt>
    <dgm:pt modelId="{3EFC5AC2-A588-4EB2-95E5-0753DCF22862}" type="pres">
      <dgm:prSet presAssocID="{5D9CB253-E361-4B48-B205-7349BB7F956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6B6B1C-58A9-42A2-B88F-22C390115055}" type="presOf" srcId="{B8266AD5-36DB-49A8-A794-5CBFC8337905}" destId="{F296DBF3-3BB6-451F-8677-A74FCE94F4AF}" srcOrd="1" destOrd="0" presId="urn:microsoft.com/office/officeart/2005/8/layout/pyramid1"/>
    <dgm:cxn modelId="{0C29B125-5F10-4BCB-84AB-5A7A397B59E4}" srcId="{18166554-D927-4C77-8161-FCFBDD6AA2EB}" destId="{922D83DB-D4DE-4D1D-AA1A-45F743DE882F}" srcOrd="2" destOrd="0" parTransId="{7689CE1E-BEE6-4FBC-AFC2-47719A5F08A3}" sibTransId="{916D41A0-4E35-4F3C-8E0F-52F5971340F7}"/>
    <dgm:cxn modelId="{9A253529-5180-498C-BF79-BE6BDA86873D}" type="presOf" srcId="{A0EA7004-CFD3-4524-A8CF-5AFF6A665B41}" destId="{00F72639-60CA-4BA5-904E-85E79F959295}" srcOrd="0" destOrd="0" presId="urn:microsoft.com/office/officeart/2005/8/layout/pyramid1"/>
    <dgm:cxn modelId="{51BCDF29-D858-4122-8425-F71EF6D2E8AD}" srcId="{18166554-D927-4C77-8161-FCFBDD6AA2EB}" destId="{B8266AD5-36DB-49A8-A794-5CBFC8337905}" srcOrd="0" destOrd="0" parTransId="{9A92987D-A1B9-4B1E-B5D3-AC5D0CD1DFC5}" sibTransId="{2A161DCC-ED58-443B-82F9-21C431267267}"/>
    <dgm:cxn modelId="{D0F5B330-0386-4EED-A106-AFE0A9AA6169}" type="presOf" srcId="{A0EA7004-CFD3-4524-A8CF-5AFF6A665B41}" destId="{34431614-2F13-45D6-A71F-2D88F97F4BB5}" srcOrd="1" destOrd="0" presId="urn:microsoft.com/office/officeart/2005/8/layout/pyramid1"/>
    <dgm:cxn modelId="{29A02555-3776-4677-BF0C-BEDDB117BD39}" type="presOf" srcId="{36654E97-5ED3-45D5-8C01-F0CB79153B3A}" destId="{9B750B82-3A5B-4BB0-93AC-FE04D766A7FB}" srcOrd="1" destOrd="0" presId="urn:microsoft.com/office/officeart/2005/8/layout/pyramid1"/>
    <dgm:cxn modelId="{DEE5595F-B2EE-4049-B384-4E44AAB03DB0}" type="presOf" srcId="{36654E97-5ED3-45D5-8C01-F0CB79153B3A}" destId="{7E6EBAC0-2748-4C8F-B2B9-39E4B91045AC}" srcOrd="0" destOrd="0" presId="urn:microsoft.com/office/officeart/2005/8/layout/pyramid1"/>
    <dgm:cxn modelId="{5D5AF290-1BC4-49F1-AC48-6CCD4DEB44E6}" type="presOf" srcId="{5D9CB253-E361-4B48-B205-7349BB7F9565}" destId="{5A0AC67C-30F1-4B7C-82B8-5CC0E1DCCB81}" srcOrd="0" destOrd="0" presId="urn:microsoft.com/office/officeart/2005/8/layout/pyramid1"/>
    <dgm:cxn modelId="{E9F11491-780E-46C6-9401-031F989BF7BB}" type="presOf" srcId="{B8266AD5-36DB-49A8-A794-5CBFC8337905}" destId="{F9A370A4-DDF6-4AEE-A83E-980A7A054BBC}" srcOrd="0" destOrd="0" presId="urn:microsoft.com/office/officeart/2005/8/layout/pyramid1"/>
    <dgm:cxn modelId="{1A12E4AA-6C1B-4528-9BAC-723C97CA58EE}" srcId="{18166554-D927-4C77-8161-FCFBDD6AA2EB}" destId="{36654E97-5ED3-45D5-8C01-F0CB79153B3A}" srcOrd="1" destOrd="0" parTransId="{30CE9B07-F9C5-425B-BF87-FA6B06CEEF0F}" sibTransId="{4E971F8B-BED9-4052-86C1-50FC61FA76B7}"/>
    <dgm:cxn modelId="{9ACDC1AD-87B0-4A51-8C1F-7793B8B4D9BC}" type="presOf" srcId="{922D83DB-D4DE-4D1D-AA1A-45F743DE882F}" destId="{CF2B638A-C98A-4C1A-BD42-EA6A002D0C4E}" srcOrd="0" destOrd="0" presId="urn:microsoft.com/office/officeart/2005/8/layout/pyramid1"/>
    <dgm:cxn modelId="{8486F2B0-2C5F-41C4-97BB-D6141E9F77B8}" srcId="{18166554-D927-4C77-8161-FCFBDD6AA2EB}" destId="{A0EA7004-CFD3-4524-A8CF-5AFF6A665B41}" srcOrd="3" destOrd="0" parTransId="{F6479832-FA27-445E-9A0F-EDEA41BC42BC}" sibTransId="{44A5CCDA-CEE2-4D0C-B84D-0ABA79E8E1C0}"/>
    <dgm:cxn modelId="{9C8B8CB8-3D67-49AE-AF4B-0288B31F3DFC}" type="presOf" srcId="{18166554-D927-4C77-8161-FCFBDD6AA2EB}" destId="{E0974FB3-4983-4B57-BCC9-64EEB7F3D83D}" srcOrd="0" destOrd="0" presId="urn:microsoft.com/office/officeart/2005/8/layout/pyramid1"/>
    <dgm:cxn modelId="{675DA3D7-169D-4403-AA7E-A6E0447B8930}" srcId="{18166554-D927-4C77-8161-FCFBDD6AA2EB}" destId="{5D9CB253-E361-4B48-B205-7349BB7F9565}" srcOrd="4" destOrd="0" parTransId="{69941B13-FF64-4B79-BEA7-4ACE89BACD9A}" sibTransId="{7D755681-513E-4BBC-8F61-496F04716B51}"/>
    <dgm:cxn modelId="{225218F2-2A9E-44AA-81AB-09A8721600CC}" type="presOf" srcId="{922D83DB-D4DE-4D1D-AA1A-45F743DE882F}" destId="{AF14525E-5825-4B85-9588-D511D9F8C864}" srcOrd="1" destOrd="0" presId="urn:microsoft.com/office/officeart/2005/8/layout/pyramid1"/>
    <dgm:cxn modelId="{1F3D84F9-5011-4F9D-AC1F-A8C6A94C5EF8}" type="presOf" srcId="{5D9CB253-E361-4B48-B205-7349BB7F9565}" destId="{3EFC5AC2-A588-4EB2-95E5-0753DCF22862}" srcOrd="1" destOrd="0" presId="urn:microsoft.com/office/officeart/2005/8/layout/pyramid1"/>
    <dgm:cxn modelId="{0C135500-3B74-402A-8FB6-293FDC0AB8AB}" type="presParOf" srcId="{E0974FB3-4983-4B57-BCC9-64EEB7F3D83D}" destId="{B5FCE382-2594-4FF7-BF4C-34B4A838DA9E}" srcOrd="0" destOrd="0" presId="urn:microsoft.com/office/officeart/2005/8/layout/pyramid1"/>
    <dgm:cxn modelId="{B770A964-BBBD-4185-AD30-7F522BA661DE}" type="presParOf" srcId="{B5FCE382-2594-4FF7-BF4C-34B4A838DA9E}" destId="{F9A370A4-DDF6-4AEE-A83E-980A7A054BBC}" srcOrd="0" destOrd="0" presId="urn:microsoft.com/office/officeart/2005/8/layout/pyramid1"/>
    <dgm:cxn modelId="{ECC9A7C5-FEB5-43EF-83DA-6A91E0C89E1B}" type="presParOf" srcId="{B5FCE382-2594-4FF7-BF4C-34B4A838DA9E}" destId="{F296DBF3-3BB6-451F-8677-A74FCE94F4AF}" srcOrd="1" destOrd="0" presId="urn:microsoft.com/office/officeart/2005/8/layout/pyramid1"/>
    <dgm:cxn modelId="{17819FA8-3356-4B72-9423-83A85DC90440}" type="presParOf" srcId="{E0974FB3-4983-4B57-BCC9-64EEB7F3D83D}" destId="{F39BB137-6C8E-4685-817A-63F6995D50CD}" srcOrd="1" destOrd="0" presId="urn:microsoft.com/office/officeart/2005/8/layout/pyramid1"/>
    <dgm:cxn modelId="{691A0578-2FA5-4366-8D3C-255593AD351F}" type="presParOf" srcId="{F39BB137-6C8E-4685-817A-63F6995D50CD}" destId="{7E6EBAC0-2748-4C8F-B2B9-39E4B91045AC}" srcOrd="0" destOrd="0" presId="urn:microsoft.com/office/officeart/2005/8/layout/pyramid1"/>
    <dgm:cxn modelId="{07B90356-8CEB-45EF-A69D-F7058F6834FB}" type="presParOf" srcId="{F39BB137-6C8E-4685-817A-63F6995D50CD}" destId="{9B750B82-3A5B-4BB0-93AC-FE04D766A7FB}" srcOrd="1" destOrd="0" presId="urn:microsoft.com/office/officeart/2005/8/layout/pyramid1"/>
    <dgm:cxn modelId="{B5CD1907-3FDB-44C2-8EE0-1DF469221A31}" type="presParOf" srcId="{E0974FB3-4983-4B57-BCC9-64EEB7F3D83D}" destId="{7C11A265-DF89-4368-8C6D-3DF6BA3B5C23}" srcOrd="2" destOrd="0" presId="urn:microsoft.com/office/officeart/2005/8/layout/pyramid1"/>
    <dgm:cxn modelId="{0BBFFE4F-E106-49E6-8A5F-AFA2B811D826}" type="presParOf" srcId="{7C11A265-DF89-4368-8C6D-3DF6BA3B5C23}" destId="{CF2B638A-C98A-4C1A-BD42-EA6A002D0C4E}" srcOrd="0" destOrd="0" presId="urn:microsoft.com/office/officeart/2005/8/layout/pyramid1"/>
    <dgm:cxn modelId="{5250C87F-7FB5-4658-94E1-EC3605CF2377}" type="presParOf" srcId="{7C11A265-DF89-4368-8C6D-3DF6BA3B5C23}" destId="{AF14525E-5825-4B85-9588-D511D9F8C864}" srcOrd="1" destOrd="0" presId="urn:microsoft.com/office/officeart/2005/8/layout/pyramid1"/>
    <dgm:cxn modelId="{95CFA9F5-1EBF-4F98-A8B2-42A86B6A07D2}" type="presParOf" srcId="{E0974FB3-4983-4B57-BCC9-64EEB7F3D83D}" destId="{F1EEBC79-F6DF-4F6A-B6F0-91D107A3B080}" srcOrd="3" destOrd="0" presId="urn:microsoft.com/office/officeart/2005/8/layout/pyramid1"/>
    <dgm:cxn modelId="{E034E1D6-E948-400A-9B0A-19BAD85B4445}" type="presParOf" srcId="{F1EEBC79-F6DF-4F6A-B6F0-91D107A3B080}" destId="{00F72639-60CA-4BA5-904E-85E79F959295}" srcOrd="0" destOrd="0" presId="urn:microsoft.com/office/officeart/2005/8/layout/pyramid1"/>
    <dgm:cxn modelId="{55A37863-9522-43B3-852F-E52F2E341D01}" type="presParOf" srcId="{F1EEBC79-F6DF-4F6A-B6F0-91D107A3B080}" destId="{34431614-2F13-45D6-A71F-2D88F97F4BB5}" srcOrd="1" destOrd="0" presId="urn:microsoft.com/office/officeart/2005/8/layout/pyramid1"/>
    <dgm:cxn modelId="{DF855E9B-6CA1-497A-991F-F8BDDFBC99C8}" type="presParOf" srcId="{E0974FB3-4983-4B57-BCC9-64EEB7F3D83D}" destId="{85C76CF5-D546-4E28-9134-32070288D041}" srcOrd="4" destOrd="0" presId="urn:microsoft.com/office/officeart/2005/8/layout/pyramid1"/>
    <dgm:cxn modelId="{C7C083E8-4497-4932-9033-65733A62B36F}" type="presParOf" srcId="{85C76CF5-D546-4E28-9134-32070288D041}" destId="{5A0AC67C-30F1-4B7C-82B8-5CC0E1DCCB81}" srcOrd="0" destOrd="0" presId="urn:microsoft.com/office/officeart/2005/8/layout/pyramid1"/>
    <dgm:cxn modelId="{6CEAE61B-E94F-4B6F-9E83-3D6FF8B023F4}" type="presParOf" srcId="{85C76CF5-D546-4E28-9134-32070288D041}" destId="{3EFC5AC2-A588-4EB2-95E5-0753DCF2286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166554-D927-4C77-8161-FCFBDD6AA2E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B8266AD5-36DB-49A8-A794-5CBFC8337905}">
      <dgm:prSet phldrT="[Texte]" custT="1"/>
      <dgm:spPr>
        <a:solidFill>
          <a:srgbClr val="FFE593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dirty="0">
              <a:latin typeface="Montserrat" panose="00000500000000000000" pitchFamily="2" charset="0"/>
            </a:rPr>
            <a:t> </a:t>
          </a:r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gm:t>
    </dgm:pt>
    <dgm:pt modelId="{9A92987D-A1B9-4B1E-B5D3-AC5D0CD1DFC5}" type="parTrans" cxnId="{51BCDF29-D858-4122-8425-F71EF6D2E8AD}">
      <dgm:prSet/>
      <dgm:spPr/>
      <dgm:t>
        <a:bodyPr/>
        <a:lstStyle/>
        <a:p>
          <a:endParaRPr lang="fr-FR"/>
        </a:p>
      </dgm:t>
    </dgm:pt>
    <dgm:pt modelId="{2A161DCC-ED58-443B-82F9-21C431267267}" type="sibTrans" cxnId="{51BCDF29-D858-4122-8425-F71EF6D2E8AD}">
      <dgm:prSet/>
      <dgm:spPr/>
      <dgm:t>
        <a:bodyPr/>
        <a:lstStyle/>
        <a:p>
          <a:endParaRPr lang="fr-FR"/>
        </a:p>
      </dgm:t>
    </dgm:pt>
    <dgm:pt modelId="{36654E97-5ED3-45D5-8C01-F0CB79153B3A}">
      <dgm:prSet phldrT="[Texte]" custT="1"/>
      <dgm:spPr>
        <a:solidFill>
          <a:srgbClr val="FBE3D6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</a:t>
          </a:r>
          <a:r>
            <a:rPr lang="fr-FR" sz="1000" b="1" dirty="0">
              <a:latin typeface="Montserrat" panose="00000500000000000000" pitchFamily="2" charset="0"/>
            </a:rPr>
            <a:t> </a:t>
          </a:r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médicamenteux</a:t>
          </a:r>
        </a:p>
      </dgm:t>
    </dgm:pt>
    <dgm:pt modelId="{30CE9B07-F9C5-425B-BF87-FA6B06CEEF0F}" type="parTrans" cxnId="{1A12E4AA-6C1B-4528-9BAC-723C97CA58EE}">
      <dgm:prSet/>
      <dgm:spPr/>
      <dgm:t>
        <a:bodyPr/>
        <a:lstStyle/>
        <a:p>
          <a:endParaRPr lang="fr-FR"/>
        </a:p>
      </dgm:t>
    </dgm:pt>
    <dgm:pt modelId="{4E971F8B-BED9-4052-86C1-50FC61FA76B7}" type="sibTrans" cxnId="{1A12E4AA-6C1B-4528-9BAC-723C97CA58EE}">
      <dgm:prSet/>
      <dgm:spPr/>
      <dgm:t>
        <a:bodyPr/>
        <a:lstStyle/>
        <a:p>
          <a:endParaRPr lang="fr-FR"/>
        </a:p>
      </dgm:t>
    </dgm:pt>
    <dgm:pt modelId="{922D83DB-D4DE-4D1D-AA1A-45F743DE882F}">
      <dgm:prSet phldrT="[Texte]" custT="1"/>
      <dgm:spPr>
        <a:solidFill>
          <a:srgbClr val="E59EDD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gm:t>
    </dgm:pt>
    <dgm:pt modelId="{7689CE1E-BEE6-4FBC-AFC2-47719A5F08A3}" type="parTrans" cxnId="{0C29B125-5F10-4BCB-84AB-5A7A397B59E4}">
      <dgm:prSet/>
      <dgm:spPr/>
      <dgm:t>
        <a:bodyPr/>
        <a:lstStyle/>
        <a:p>
          <a:endParaRPr lang="fr-FR"/>
        </a:p>
      </dgm:t>
    </dgm:pt>
    <dgm:pt modelId="{916D41A0-4E35-4F3C-8E0F-52F5971340F7}" type="sibTrans" cxnId="{0C29B125-5F10-4BCB-84AB-5A7A397B59E4}">
      <dgm:prSet/>
      <dgm:spPr/>
      <dgm:t>
        <a:bodyPr/>
        <a:lstStyle/>
        <a:p>
          <a:endParaRPr lang="fr-FR"/>
        </a:p>
      </dgm:t>
    </dgm:pt>
    <dgm:pt modelId="{A0EA7004-CFD3-4524-A8CF-5AFF6A665B41}">
      <dgm:prSet phldrT="[Texte]" custT="1"/>
      <dgm:spPr>
        <a:solidFill>
          <a:srgbClr val="D9F2D0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gm:t>
    </dgm:pt>
    <dgm:pt modelId="{F6479832-FA27-445E-9A0F-EDEA41BC42BC}" type="parTrans" cxnId="{8486F2B0-2C5F-41C4-97BB-D6141E9F77B8}">
      <dgm:prSet/>
      <dgm:spPr/>
      <dgm:t>
        <a:bodyPr/>
        <a:lstStyle/>
        <a:p>
          <a:endParaRPr lang="fr-FR"/>
        </a:p>
      </dgm:t>
    </dgm:pt>
    <dgm:pt modelId="{44A5CCDA-CEE2-4D0C-B84D-0ABA79E8E1C0}" type="sibTrans" cxnId="{8486F2B0-2C5F-41C4-97BB-D6141E9F77B8}">
      <dgm:prSet/>
      <dgm:spPr/>
      <dgm:t>
        <a:bodyPr/>
        <a:lstStyle/>
        <a:p>
          <a:endParaRPr lang="fr-FR"/>
        </a:p>
      </dgm:t>
    </dgm:pt>
    <dgm:pt modelId="{5D9CB253-E361-4B48-B205-7349BB7F9565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r-FR" sz="1000" b="1" dirty="0">
              <a:latin typeface="Montserrat" panose="00000500000000000000" pitchFamily="2" charset="0"/>
            </a:rPr>
            <a:t>Activité physique et comportement nutritionnel</a:t>
          </a:r>
        </a:p>
      </dgm:t>
    </dgm:pt>
    <dgm:pt modelId="{69941B13-FF64-4B79-BEA7-4ACE89BACD9A}" type="parTrans" cxnId="{675DA3D7-169D-4403-AA7E-A6E0447B8930}">
      <dgm:prSet/>
      <dgm:spPr/>
      <dgm:t>
        <a:bodyPr/>
        <a:lstStyle/>
        <a:p>
          <a:endParaRPr lang="fr-FR"/>
        </a:p>
      </dgm:t>
    </dgm:pt>
    <dgm:pt modelId="{7D755681-513E-4BBC-8F61-496F04716B51}" type="sibTrans" cxnId="{675DA3D7-169D-4403-AA7E-A6E0447B8930}">
      <dgm:prSet/>
      <dgm:spPr/>
      <dgm:t>
        <a:bodyPr/>
        <a:lstStyle/>
        <a:p>
          <a:endParaRPr lang="fr-FR"/>
        </a:p>
      </dgm:t>
    </dgm:pt>
    <dgm:pt modelId="{E0974FB3-4983-4B57-BCC9-64EEB7F3D83D}" type="pres">
      <dgm:prSet presAssocID="{18166554-D927-4C77-8161-FCFBDD6AA2EB}" presName="Name0" presStyleCnt="0">
        <dgm:presLayoutVars>
          <dgm:dir/>
          <dgm:animLvl val="lvl"/>
          <dgm:resizeHandles val="exact"/>
        </dgm:presLayoutVars>
      </dgm:prSet>
      <dgm:spPr/>
    </dgm:pt>
    <dgm:pt modelId="{B5FCE382-2594-4FF7-BF4C-34B4A838DA9E}" type="pres">
      <dgm:prSet presAssocID="{B8266AD5-36DB-49A8-A794-5CBFC8337905}" presName="Name8" presStyleCnt="0"/>
      <dgm:spPr/>
    </dgm:pt>
    <dgm:pt modelId="{F9A370A4-DDF6-4AEE-A83E-980A7A054BBC}" type="pres">
      <dgm:prSet presAssocID="{B8266AD5-36DB-49A8-A794-5CBFC83379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F296DBF3-3BB6-451F-8677-A74FCE94F4AF}" type="pres">
      <dgm:prSet presAssocID="{B8266AD5-36DB-49A8-A794-5CBFC83379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9BB137-6C8E-4685-817A-63F6995D50CD}" type="pres">
      <dgm:prSet presAssocID="{36654E97-5ED3-45D5-8C01-F0CB79153B3A}" presName="Name8" presStyleCnt="0"/>
      <dgm:spPr/>
    </dgm:pt>
    <dgm:pt modelId="{7E6EBAC0-2748-4C8F-B2B9-39E4B91045AC}" type="pres">
      <dgm:prSet presAssocID="{36654E97-5ED3-45D5-8C01-F0CB79153B3A}" presName="level" presStyleLbl="node1" presStyleIdx="1" presStyleCnt="5">
        <dgm:presLayoutVars>
          <dgm:chMax val="1"/>
          <dgm:bulletEnabled val="1"/>
        </dgm:presLayoutVars>
      </dgm:prSet>
      <dgm:spPr/>
    </dgm:pt>
    <dgm:pt modelId="{9B750B82-3A5B-4BB0-93AC-FE04D766A7FB}" type="pres">
      <dgm:prSet presAssocID="{36654E97-5ED3-45D5-8C01-F0CB79153B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11A265-DF89-4368-8C6D-3DF6BA3B5C23}" type="pres">
      <dgm:prSet presAssocID="{922D83DB-D4DE-4D1D-AA1A-45F743DE882F}" presName="Name8" presStyleCnt="0"/>
      <dgm:spPr/>
    </dgm:pt>
    <dgm:pt modelId="{CF2B638A-C98A-4C1A-BD42-EA6A002D0C4E}" type="pres">
      <dgm:prSet presAssocID="{922D83DB-D4DE-4D1D-AA1A-45F743DE882F}" presName="level" presStyleLbl="node1" presStyleIdx="2" presStyleCnt="5">
        <dgm:presLayoutVars>
          <dgm:chMax val="1"/>
          <dgm:bulletEnabled val="1"/>
        </dgm:presLayoutVars>
      </dgm:prSet>
      <dgm:spPr/>
    </dgm:pt>
    <dgm:pt modelId="{AF14525E-5825-4B85-9588-D511D9F8C864}" type="pres">
      <dgm:prSet presAssocID="{922D83DB-D4DE-4D1D-AA1A-45F743DE88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EEBC79-F6DF-4F6A-B6F0-91D107A3B080}" type="pres">
      <dgm:prSet presAssocID="{A0EA7004-CFD3-4524-A8CF-5AFF6A665B41}" presName="Name8" presStyleCnt="0"/>
      <dgm:spPr/>
    </dgm:pt>
    <dgm:pt modelId="{00F72639-60CA-4BA5-904E-85E79F959295}" type="pres">
      <dgm:prSet presAssocID="{A0EA7004-CFD3-4524-A8CF-5AFF6A665B41}" presName="level" presStyleLbl="node1" presStyleIdx="3" presStyleCnt="5">
        <dgm:presLayoutVars>
          <dgm:chMax val="1"/>
          <dgm:bulletEnabled val="1"/>
        </dgm:presLayoutVars>
      </dgm:prSet>
      <dgm:spPr/>
    </dgm:pt>
    <dgm:pt modelId="{34431614-2F13-45D6-A71F-2D88F97F4BB5}" type="pres">
      <dgm:prSet presAssocID="{A0EA7004-CFD3-4524-A8CF-5AFF6A665B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76CF5-D546-4E28-9134-32070288D041}" type="pres">
      <dgm:prSet presAssocID="{5D9CB253-E361-4B48-B205-7349BB7F9565}" presName="Name8" presStyleCnt="0"/>
      <dgm:spPr/>
    </dgm:pt>
    <dgm:pt modelId="{5A0AC67C-30F1-4B7C-82B8-5CC0E1DCCB81}" type="pres">
      <dgm:prSet presAssocID="{5D9CB253-E361-4B48-B205-7349BB7F9565}" presName="level" presStyleLbl="node1" presStyleIdx="4" presStyleCnt="5">
        <dgm:presLayoutVars>
          <dgm:chMax val="1"/>
          <dgm:bulletEnabled val="1"/>
        </dgm:presLayoutVars>
      </dgm:prSet>
      <dgm:spPr/>
    </dgm:pt>
    <dgm:pt modelId="{3EFC5AC2-A588-4EB2-95E5-0753DCF22862}" type="pres">
      <dgm:prSet presAssocID="{5D9CB253-E361-4B48-B205-7349BB7F956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6B6B1C-58A9-42A2-B88F-22C390115055}" type="presOf" srcId="{B8266AD5-36DB-49A8-A794-5CBFC8337905}" destId="{F296DBF3-3BB6-451F-8677-A74FCE94F4AF}" srcOrd="1" destOrd="0" presId="urn:microsoft.com/office/officeart/2005/8/layout/pyramid1"/>
    <dgm:cxn modelId="{0C29B125-5F10-4BCB-84AB-5A7A397B59E4}" srcId="{18166554-D927-4C77-8161-FCFBDD6AA2EB}" destId="{922D83DB-D4DE-4D1D-AA1A-45F743DE882F}" srcOrd="2" destOrd="0" parTransId="{7689CE1E-BEE6-4FBC-AFC2-47719A5F08A3}" sibTransId="{916D41A0-4E35-4F3C-8E0F-52F5971340F7}"/>
    <dgm:cxn modelId="{9A253529-5180-498C-BF79-BE6BDA86873D}" type="presOf" srcId="{A0EA7004-CFD3-4524-A8CF-5AFF6A665B41}" destId="{00F72639-60CA-4BA5-904E-85E79F959295}" srcOrd="0" destOrd="0" presId="urn:microsoft.com/office/officeart/2005/8/layout/pyramid1"/>
    <dgm:cxn modelId="{51BCDF29-D858-4122-8425-F71EF6D2E8AD}" srcId="{18166554-D927-4C77-8161-FCFBDD6AA2EB}" destId="{B8266AD5-36DB-49A8-A794-5CBFC8337905}" srcOrd="0" destOrd="0" parTransId="{9A92987D-A1B9-4B1E-B5D3-AC5D0CD1DFC5}" sibTransId="{2A161DCC-ED58-443B-82F9-21C431267267}"/>
    <dgm:cxn modelId="{D0F5B330-0386-4EED-A106-AFE0A9AA6169}" type="presOf" srcId="{A0EA7004-CFD3-4524-A8CF-5AFF6A665B41}" destId="{34431614-2F13-45D6-A71F-2D88F97F4BB5}" srcOrd="1" destOrd="0" presId="urn:microsoft.com/office/officeart/2005/8/layout/pyramid1"/>
    <dgm:cxn modelId="{29A02555-3776-4677-BF0C-BEDDB117BD39}" type="presOf" srcId="{36654E97-5ED3-45D5-8C01-F0CB79153B3A}" destId="{9B750B82-3A5B-4BB0-93AC-FE04D766A7FB}" srcOrd="1" destOrd="0" presId="urn:microsoft.com/office/officeart/2005/8/layout/pyramid1"/>
    <dgm:cxn modelId="{DEE5595F-B2EE-4049-B384-4E44AAB03DB0}" type="presOf" srcId="{36654E97-5ED3-45D5-8C01-F0CB79153B3A}" destId="{7E6EBAC0-2748-4C8F-B2B9-39E4B91045AC}" srcOrd="0" destOrd="0" presId="urn:microsoft.com/office/officeart/2005/8/layout/pyramid1"/>
    <dgm:cxn modelId="{5D5AF290-1BC4-49F1-AC48-6CCD4DEB44E6}" type="presOf" srcId="{5D9CB253-E361-4B48-B205-7349BB7F9565}" destId="{5A0AC67C-30F1-4B7C-82B8-5CC0E1DCCB81}" srcOrd="0" destOrd="0" presId="urn:microsoft.com/office/officeart/2005/8/layout/pyramid1"/>
    <dgm:cxn modelId="{E9F11491-780E-46C6-9401-031F989BF7BB}" type="presOf" srcId="{B8266AD5-36DB-49A8-A794-5CBFC8337905}" destId="{F9A370A4-DDF6-4AEE-A83E-980A7A054BBC}" srcOrd="0" destOrd="0" presId="urn:microsoft.com/office/officeart/2005/8/layout/pyramid1"/>
    <dgm:cxn modelId="{1A12E4AA-6C1B-4528-9BAC-723C97CA58EE}" srcId="{18166554-D927-4C77-8161-FCFBDD6AA2EB}" destId="{36654E97-5ED3-45D5-8C01-F0CB79153B3A}" srcOrd="1" destOrd="0" parTransId="{30CE9B07-F9C5-425B-BF87-FA6B06CEEF0F}" sibTransId="{4E971F8B-BED9-4052-86C1-50FC61FA76B7}"/>
    <dgm:cxn modelId="{9ACDC1AD-87B0-4A51-8C1F-7793B8B4D9BC}" type="presOf" srcId="{922D83DB-D4DE-4D1D-AA1A-45F743DE882F}" destId="{CF2B638A-C98A-4C1A-BD42-EA6A002D0C4E}" srcOrd="0" destOrd="0" presId="urn:microsoft.com/office/officeart/2005/8/layout/pyramid1"/>
    <dgm:cxn modelId="{8486F2B0-2C5F-41C4-97BB-D6141E9F77B8}" srcId="{18166554-D927-4C77-8161-FCFBDD6AA2EB}" destId="{A0EA7004-CFD3-4524-A8CF-5AFF6A665B41}" srcOrd="3" destOrd="0" parTransId="{F6479832-FA27-445E-9A0F-EDEA41BC42BC}" sibTransId="{44A5CCDA-CEE2-4D0C-B84D-0ABA79E8E1C0}"/>
    <dgm:cxn modelId="{9C8B8CB8-3D67-49AE-AF4B-0288B31F3DFC}" type="presOf" srcId="{18166554-D927-4C77-8161-FCFBDD6AA2EB}" destId="{E0974FB3-4983-4B57-BCC9-64EEB7F3D83D}" srcOrd="0" destOrd="0" presId="urn:microsoft.com/office/officeart/2005/8/layout/pyramid1"/>
    <dgm:cxn modelId="{675DA3D7-169D-4403-AA7E-A6E0447B8930}" srcId="{18166554-D927-4C77-8161-FCFBDD6AA2EB}" destId="{5D9CB253-E361-4B48-B205-7349BB7F9565}" srcOrd="4" destOrd="0" parTransId="{69941B13-FF64-4B79-BEA7-4ACE89BACD9A}" sibTransId="{7D755681-513E-4BBC-8F61-496F04716B51}"/>
    <dgm:cxn modelId="{225218F2-2A9E-44AA-81AB-09A8721600CC}" type="presOf" srcId="{922D83DB-D4DE-4D1D-AA1A-45F743DE882F}" destId="{AF14525E-5825-4B85-9588-D511D9F8C864}" srcOrd="1" destOrd="0" presId="urn:microsoft.com/office/officeart/2005/8/layout/pyramid1"/>
    <dgm:cxn modelId="{1F3D84F9-5011-4F9D-AC1F-A8C6A94C5EF8}" type="presOf" srcId="{5D9CB253-E361-4B48-B205-7349BB7F9565}" destId="{3EFC5AC2-A588-4EB2-95E5-0753DCF22862}" srcOrd="1" destOrd="0" presId="urn:microsoft.com/office/officeart/2005/8/layout/pyramid1"/>
    <dgm:cxn modelId="{0C135500-3B74-402A-8FB6-293FDC0AB8AB}" type="presParOf" srcId="{E0974FB3-4983-4B57-BCC9-64EEB7F3D83D}" destId="{B5FCE382-2594-4FF7-BF4C-34B4A838DA9E}" srcOrd="0" destOrd="0" presId="urn:microsoft.com/office/officeart/2005/8/layout/pyramid1"/>
    <dgm:cxn modelId="{B770A964-BBBD-4185-AD30-7F522BA661DE}" type="presParOf" srcId="{B5FCE382-2594-4FF7-BF4C-34B4A838DA9E}" destId="{F9A370A4-DDF6-4AEE-A83E-980A7A054BBC}" srcOrd="0" destOrd="0" presId="urn:microsoft.com/office/officeart/2005/8/layout/pyramid1"/>
    <dgm:cxn modelId="{ECC9A7C5-FEB5-43EF-83DA-6A91E0C89E1B}" type="presParOf" srcId="{B5FCE382-2594-4FF7-BF4C-34B4A838DA9E}" destId="{F296DBF3-3BB6-451F-8677-A74FCE94F4AF}" srcOrd="1" destOrd="0" presId="urn:microsoft.com/office/officeart/2005/8/layout/pyramid1"/>
    <dgm:cxn modelId="{17819FA8-3356-4B72-9423-83A85DC90440}" type="presParOf" srcId="{E0974FB3-4983-4B57-BCC9-64EEB7F3D83D}" destId="{F39BB137-6C8E-4685-817A-63F6995D50CD}" srcOrd="1" destOrd="0" presId="urn:microsoft.com/office/officeart/2005/8/layout/pyramid1"/>
    <dgm:cxn modelId="{691A0578-2FA5-4366-8D3C-255593AD351F}" type="presParOf" srcId="{F39BB137-6C8E-4685-817A-63F6995D50CD}" destId="{7E6EBAC0-2748-4C8F-B2B9-39E4B91045AC}" srcOrd="0" destOrd="0" presId="urn:microsoft.com/office/officeart/2005/8/layout/pyramid1"/>
    <dgm:cxn modelId="{07B90356-8CEB-45EF-A69D-F7058F6834FB}" type="presParOf" srcId="{F39BB137-6C8E-4685-817A-63F6995D50CD}" destId="{9B750B82-3A5B-4BB0-93AC-FE04D766A7FB}" srcOrd="1" destOrd="0" presId="urn:microsoft.com/office/officeart/2005/8/layout/pyramid1"/>
    <dgm:cxn modelId="{B5CD1907-3FDB-44C2-8EE0-1DF469221A31}" type="presParOf" srcId="{E0974FB3-4983-4B57-BCC9-64EEB7F3D83D}" destId="{7C11A265-DF89-4368-8C6D-3DF6BA3B5C23}" srcOrd="2" destOrd="0" presId="urn:microsoft.com/office/officeart/2005/8/layout/pyramid1"/>
    <dgm:cxn modelId="{0BBFFE4F-E106-49E6-8A5F-AFA2B811D826}" type="presParOf" srcId="{7C11A265-DF89-4368-8C6D-3DF6BA3B5C23}" destId="{CF2B638A-C98A-4C1A-BD42-EA6A002D0C4E}" srcOrd="0" destOrd="0" presId="urn:microsoft.com/office/officeart/2005/8/layout/pyramid1"/>
    <dgm:cxn modelId="{5250C87F-7FB5-4658-94E1-EC3605CF2377}" type="presParOf" srcId="{7C11A265-DF89-4368-8C6D-3DF6BA3B5C23}" destId="{AF14525E-5825-4B85-9588-D511D9F8C864}" srcOrd="1" destOrd="0" presId="urn:microsoft.com/office/officeart/2005/8/layout/pyramid1"/>
    <dgm:cxn modelId="{95CFA9F5-1EBF-4F98-A8B2-42A86B6A07D2}" type="presParOf" srcId="{E0974FB3-4983-4B57-BCC9-64EEB7F3D83D}" destId="{F1EEBC79-F6DF-4F6A-B6F0-91D107A3B080}" srcOrd="3" destOrd="0" presId="urn:microsoft.com/office/officeart/2005/8/layout/pyramid1"/>
    <dgm:cxn modelId="{E034E1D6-E948-400A-9B0A-19BAD85B4445}" type="presParOf" srcId="{F1EEBC79-F6DF-4F6A-B6F0-91D107A3B080}" destId="{00F72639-60CA-4BA5-904E-85E79F959295}" srcOrd="0" destOrd="0" presId="urn:microsoft.com/office/officeart/2005/8/layout/pyramid1"/>
    <dgm:cxn modelId="{55A37863-9522-43B3-852F-E52F2E341D01}" type="presParOf" srcId="{F1EEBC79-F6DF-4F6A-B6F0-91D107A3B080}" destId="{34431614-2F13-45D6-A71F-2D88F97F4BB5}" srcOrd="1" destOrd="0" presId="urn:microsoft.com/office/officeart/2005/8/layout/pyramid1"/>
    <dgm:cxn modelId="{DF855E9B-6CA1-497A-991F-F8BDDFBC99C8}" type="presParOf" srcId="{E0974FB3-4983-4B57-BCC9-64EEB7F3D83D}" destId="{85C76CF5-D546-4E28-9134-32070288D041}" srcOrd="4" destOrd="0" presId="urn:microsoft.com/office/officeart/2005/8/layout/pyramid1"/>
    <dgm:cxn modelId="{C7C083E8-4497-4932-9033-65733A62B36F}" type="presParOf" srcId="{85C76CF5-D546-4E28-9134-32070288D041}" destId="{5A0AC67C-30F1-4B7C-82B8-5CC0E1DCCB81}" srcOrd="0" destOrd="0" presId="urn:microsoft.com/office/officeart/2005/8/layout/pyramid1"/>
    <dgm:cxn modelId="{6CEAE61B-E94F-4B6F-9E83-3D6FF8B023F4}" type="presParOf" srcId="{85C76CF5-D546-4E28-9134-32070288D041}" destId="{3EFC5AC2-A588-4EB2-95E5-0753DCF2286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166554-D927-4C77-8161-FCFBDD6AA2E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B8266AD5-36DB-49A8-A794-5CBFC8337905}">
      <dgm:prSet phldrT="[Texte]" custT="1"/>
      <dgm:spPr>
        <a:solidFill>
          <a:srgbClr val="FFE593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dirty="0">
              <a:latin typeface="Montserrat" panose="00000500000000000000" pitchFamily="2" charset="0"/>
            </a:rPr>
            <a:t> </a:t>
          </a:r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gm:t>
    </dgm:pt>
    <dgm:pt modelId="{9A92987D-A1B9-4B1E-B5D3-AC5D0CD1DFC5}" type="parTrans" cxnId="{51BCDF29-D858-4122-8425-F71EF6D2E8AD}">
      <dgm:prSet/>
      <dgm:spPr/>
      <dgm:t>
        <a:bodyPr/>
        <a:lstStyle/>
        <a:p>
          <a:endParaRPr lang="fr-FR"/>
        </a:p>
      </dgm:t>
    </dgm:pt>
    <dgm:pt modelId="{2A161DCC-ED58-443B-82F9-21C431267267}" type="sibTrans" cxnId="{51BCDF29-D858-4122-8425-F71EF6D2E8AD}">
      <dgm:prSet/>
      <dgm:spPr/>
      <dgm:t>
        <a:bodyPr/>
        <a:lstStyle/>
        <a:p>
          <a:endParaRPr lang="fr-FR"/>
        </a:p>
      </dgm:t>
    </dgm:pt>
    <dgm:pt modelId="{36654E97-5ED3-45D5-8C01-F0CB79153B3A}">
      <dgm:prSet phldrT="[Texte]" custT="1"/>
      <dgm:spPr>
        <a:solidFill>
          <a:srgbClr val="FBE3D6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</a:t>
          </a:r>
          <a:r>
            <a:rPr lang="fr-FR" sz="1000" b="1" dirty="0">
              <a:latin typeface="Montserrat" panose="00000500000000000000" pitchFamily="2" charset="0"/>
            </a:rPr>
            <a:t> </a:t>
          </a:r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médicamenteux</a:t>
          </a:r>
        </a:p>
      </dgm:t>
    </dgm:pt>
    <dgm:pt modelId="{30CE9B07-F9C5-425B-BF87-FA6B06CEEF0F}" type="parTrans" cxnId="{1A12E4AA-6C1B-4528-9BAC-723C97CA58EE}">
      <dgm:prSet/>
      <dgm:spPr/>
      <dgm:t>
        <a:bodyPr/>
        <a:lstStyle/>
        <a:p>
          <a:endParaRPr lang="fr-FR"/>
        </a:p>
      </dgm:t>
    </dgm:pt>
    <dgm:pt modelId="{4E971F8B-BED9-4052-86C1-50FC61FA76B7}" type="sibTrans" cxnId="{1A12E4AA-6C1B-4528-9BAC-723C97CA58EE}">
      <dgm:prSet/>
      <dgm:spPr/>
      <dgm:t>
        <a:bodyPr/>
        <a:lstStyle/>
        <a:p>
          <a:endParaRPr lang="fr-FR"/>
        </a:p>
      </dgm:t>
    </dgm:pt>
    <dgm:pt modelId="{922D83DB-D4DE-4D1D-AA1A-45F743DE882F}">
      <dgm:prSet phldrT="[Texte]" custT="1"/>
      <dgm:spPr>
        <a:solidFill>
          <a:srgbClr val="E59EDD"/>
        </a:solidFill>
      </dgm:spPr>
      <dgm:t>
        <a:bodyPr/>
        <a:lstStyle/>
        <a:p>
          <a:r>
            <a:rPr lang="fr-FR" sz="1000" b="1" dirty="0">
              <a:solidFill>
                <a:schemeClr val="tx1"/>
              </a:solidFill>
              <a:latin typeface="Montserrat" panose="00000500000000000000" pitchFamily="2" charset="0"/>
            </a:rPr>
            <a:t>Soutien psychologique</a:t>
          </a:r>
        </a:p>
      </dgm:t>
    </dgm:pt>
    <dgm:pt modelId="{7689CE1E-BEE6-4FBC-AFC2-47719A5F08A3}" type="parTrans" cxnId="{0C29B125-5F10-4BCB-84AB-5A7A397B59E4}">
      <dgm:prSet/>
      <dgm:spPr/>
      <dgm:t>
        <a:bodyPr/>
        <a:lstStyle/>
        <a:p>
          <a:endParaRPr lang="fr-FR"/>
        </a:p>
      </dgm:t>
    </dgm:pt>
    <dgm:pt modelId="{916D41A0-4E35-4F3C-8E0F-52F5971340F7}" type="sibTrans" cxnId="{0C29B125-5F10-4BCB-84AB-5A7A397B59E4}">
      <dgm:prSet/>
      <dgm:spPr/>
      <dgm:t>
        <a:bodyPr/>
        <a:lstStyle/>
        <a:p>
          <a:endParaRPr lang="fr-FR"/>
        </a:p>
      </dgm:t>
    </dgm:pt>
    <dgm:pt modelId="{A0EA7004-CFD3-4524-A8CF-5AFF6A665B41}">
      <dgm:prSet phldrT="[Texte]" custT="1"/>
      <dgm:spPr>
        <a:solidFill>
          <a:srgbClr val="D9F2D0"/>
        </a:solidFill>
      </dgm:spPr>
      <dgm:t>
        <a:bodyPr/>
        <a:lstStyle/>
        <a:p>
          <a:r>
            <a:rPr lang="fr-FR" sz="1000" b="1" dirty="0">
              <a:solidFill>
                <a:schemeClr val="tx1"/>
              </a:solidFill>
              <a:latin typeface="Montserrat" panose="00000500000000000000" pitchFamily="2" charset="0"/>
            </a:rPr>
            <a:t>Traitement des comorbidités</a:t>
          </a:r>
        </a:p>
      </dgm:t>
    </dgm:pt>
    <dgm:pt modelId="{F6479832-FA27-445E-9A0F-EDEA41BC42BC}" type="parTrans" cxnId="{8486F2B0-2C5F-41C4-97BB-D6141E9F77B8}">
      <dgm:prSet/>
      <dgm:spPr/>
      <dgm:t>
        <a:bodyPr/>
        <a:lstStyle/>
        <a:p>
          <a:endParaRPr lang="fr-FR"/>
        </a:p>
      </dgm:t>
    </dgm:pt>
    <dgm:pt modelId="{44A5CCDA-CEE2-4D0C-B84D-0ABA79E8E1C0}" type="sibTrans" cxnId="{8486F2B0-2C5F-41C4-97BB-D6141E9F77B8}">
      <dgm:prSet/>
      <dgm:spPr/>
      <dgm:t>
        <a:bodyPr/>
        <a:lstStyle/>
        <a:p>
          <a:endParaRPr lang="fr-FR"/>
        </a:p>
      </dgm:t>
    </dgm:pt>
    <dgm:pt modelId="{5D9CB253-E361-4B48-B205-7349BB7F9565}">
      <dgm:prSet phldrT="[Texte]" custT="1"/>
      <dgm:spPr>
        <a:solidFill>
          <a:srgbClr val="96DCF8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gm:t>
    </dgm:pt>
    <dgm:pt modelId="{69941B13-FF64-4B79-BEA7-4ACE89BACD9A}" type="parTrans" cxnId="{675DA3D7-169D-4403-AA7E-A6E0447B8930}">
      <dgm:prSet/>
      <dgm:spPr/>
      <dgm:t>
        <a:bodyPr/>
        <a:lstStyle/>
        <a:p>
          <a:endParaRPr lang="fr-FR"/>
        </a:p>
      </dgm:t>
    </dgm:pt>
    <dgm:pt modelId="{7D755681-513E-4BBC-8F61-496F04716B51}" type="sibTrans" cxnId="{675DA3D7-169D-4403-AA7E-A6E0447B8930}">
      <dgm:prSet/>
      <dgm:spPr/>
      <dgm:t>
        <a:bodyPr/>
        <a:lstStyle/>
        <a:p>
          <a:endParaRPr lang="fr-FR"/>
        </a:p>
      </dgm:t>
    </dgm:pt>
    <dgm:pt modelId="{E0974FB3-4983-4B57-BCC9-64EEB7F3D83D}" type="pres">
      <dgm:prSet presAssocID="{18166554-D927-4C77-8161-FCFBDD6AA2EB}" presName="Name0" presStyleCnt="0">
        <dgm:presLayoutVars>
          <dgm:dir/>
          <dgm:animLvl val="lvl"/>
          <dgm:resizeHandles val="exact"/>
        </dgm:presLayoutVars>
      </dgm:prSet>
      <dgm:spPr/>
    </dgm:pt>
    <dgm:pt modelId="{B5FCE382-2594-4FF7-BF4C-34B4A838DA9E}" type="pres">
      <dgm:prSet presAssocID="{B8266AD5-36DB-49A8-A794-5CBFC8337905}" presName="Name8" presStyleCnt="0"/>
      <dgm:spPr/>
    </dgm:pt>
    <dgm:pt modelId="{F9A370A4-DDF6-4AEE-A83E-980A7A054BBC}" type="pres">
      <dgm:prSet presAssocID="{B8266AD5-36DB-49A8-A794-5CBFC83379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F296DBF3-3BB6-451F-8677-A74FCE94F4AF}" type="pres">
      <dgm:prSet presAssocID="{B8266AD5-36DB-49A8-A794-5CBFC83379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9BB137-6C8E-4685-817A-63F6995D50CD}" type="pres">
      <dgm:prSet presAssocID="{36654E97-5ED3-45D5-8C01-F0CB79153B3A}" presName="Name8" presStyleCnt="0"/>
      <dgm:spPr/>
    </dgm:pt>
    <dgm:pt modelId="{7E6EBAC0-2748-4C8F-B2B9-39E4B91045AC}" type="pres">
      <dgm:prSet presAssocID="{36654E97-5ED3-45D5-8C01-F0CB79153B3A}" presName="level" presStyleLbl="node1" presStyleIdx="1" presStyleCnt="5">
        <dgm:presLayoutVars>
          <dgm:chMax val="1"/>
          <dgm:bulletEnabled val="1"/>
        </dgm:presLayoutVars>
      </dgm:prSet>
      <dgm:spPr/>
    </dgm:pt>
    <dgm:pt modelId="{9B750B82-3A5B-4BB0-93AC-FE04D766A7FB}" type="pres">
      <dgm:prSet presAssocID="{36654E97-5ED3-45D5-8C01-F0CB79153B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11A265-DF89-4368-8C6D-3DF6BA3B5C23}" type="pres">
      <dgm:prSet presAssocID="{922D83DB-D4DE-4D1D-AA1A-45F743DE882F}" presName="Name8" presStyleCnt="0"/>
      <dgm:spPr/>
    </dgm:pt>
    <dgm:pt modelId="{CF2B638A-C98A-4C1A-BD42-EA6A002D0C4E}" type="pres">
      <dgm:prSet presAssocID="{922D83DB-D4DE-4D1D-AA1A-45F743DE882F}" presName="level" presStyleLbl="node1" presStyleIdx="2" presStyleCnt="5">
        <dgm:presLayoutVars>
          <dgm:chMax val="1"/>
          <dgm:bulletEnabled val="1"/>
        </dgm:presLayoutVars>
      </dgm:prSet>
      <dgm:spPr/>
    </dgm:pt>
    <dgm:pt modelId="{AF14525E-5825-4B85-9588-D511D9F8C864}" type="pres">
      <dgm:prSet presAssocID="{922D83DB-D4DE-4D1D-AA1A-45F743DE88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EEBC79-F6DF-4F6A-B6F0-91D107A3B080}" type="pres">
      <dgm:prSet presAssocID="{A0EA7004-CFD3-4524-A8CF-5AFF6A665B41}" presName="Name8" presStyleCnt="0"/>
      <dgm:spPr/>
    </dgm:pt>
    <dgm:pt modelId="{00F72639-60CA-4BA5-904E-85E79F959295}" type="pres">
      <dgm:prSet presAssocID="{A0EA7004-CFD3-4524-A8CF-5AFF6A665B41}" presName="level" presStyleLbl="node1" presStyleIdx="3" presStyleCnt="5">
        <dgm:presLayoutVars>
          <dgm:chMax val="1"/>
          <dgm:bulletEnabled val="1"/>
        </dgm:presLayoutVars>
      </dgm:prSet>
      <dgm:spPr/>
    </dgm:pt>
    <dgm:pt modelId="{34431614-2F13-45D6-A71F-2D88F97F4BB5}" type="pres">
      <dgm:prSet presAssocID="{A0EA7004-CFD3-4524-A8CF-5AFF6A665B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76CF5-D546-4E28-9134-32070288D041}" type="pres">
      <dgm:prSet presAssocID="{5D9CB253-E361-4B48-B205-7349BB7F9565}" presName="Name8" presStyleCnt="0"/>
      <dgm:spPr/>
    </dgm:pt>
    <dgm:pt modelId="{5A0AC67C-30F1-4B7C-82B8-5CC0E1DCCB81}" type="pres">
      <dgm:prSet presAssocID="{5D9CB253-E361-4B48-B205-7349BB7F9565}" presName="level" presStyleLbl="node1" presStyleIdx="4" presStyleCnt="5">
        <dgm:presLayoutVars>
          <dgm:chMax val="1"/>
          <dgm:bulletEnabled val="1"/>
        </dgm:presLayoutVars>
      </dgm:prSet>
      <dgm:spPr/>
    </dgm:pt>
    <dgm:pt modelId="{3EFC5AC2-A588-4EB2-95E5-0753DCF22862}" type="pres">
      <dgm:prSet presAssocID="{5D9CB253-E361-4B48-B205-7349BB7F956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6B6B1C-58A9-42A2-B88F-22C390115055}" type="presOf" srcId="{B8266AD5-36DB-49A8-A794-5CBFC8337905}" destId="{F296DBF3-3BB6-451F-8677-A74FCE94F4AF}" srcOrd="1" destOrd="0" presId="urn:microsoft.com/office/officeart/2005/8/layout/pyramid1"/>
    <dgm:cxn modelId="{0C29B125-5F10-4BCB-84AB-5A7A397B59E4}" srcId="{18166554-D927-4C77-8161-FCFBDD6AA2EB}" destId="{922D83DB-D4DE-4D1D-AA1A-45F743DE882F}" srcOrd="2" destOrd="0" parTransId="{7689CE1E-BEE6-4FBC-AFC2-47719A5F08A3}" sibTransId="{916D41A0-4E35-4F3C-8E0F-52F5971340F7}"/>
    <dgm:cxn modelId="{9A253529-5180-498C-BF79-BE6BDA86873D}" type="presOf" srcId="{A0EA7004-CFD3-4524-A8CF-5AFF6A665B41}" destId="{00F72639-60CA-4BA5-904E-85E79F959295}" srcOrd="0" destOrd="0" presId="urn:microsoft.com/office/officeart/2005/8/layout/pyramid1"/>
    <dgm:cxn modelId="{51BCDF29-D858-4122-8425-F71EF6D2E8AD}" srcId="{18166554-D927-4C77-8161-FCFBDD6AA2EB}" destId="{B8266AD5-36DB-49A8-A794-5CBFC8337905}" srcOrd="0" destOrd="0" parTransId="{9A92987D-A1B9-4B1E-B5D3-AC5D0CD1DFC5}" sibTransId="{2A161DCC-ED58-443B-82F9-21C431267267}"/>
    <dgm:cxn modelId="{D0F5B330-0386-4EED-A106-AFE0A9AA6169}" type="presOf" srcId="{A0EA7004-CFD3-4524-A8CF-5AFF6A665B41}" destId="{34431614-2F13-45D6-A71F-2D88F97F4BB5}" srcOrd="1" destOrd="0" presId="urn:microsoft.com/office/officeart/2005/8/layout/pyramid1"/>
    <dgm:cxn modelId="{29A02555-3776-4677-BF0C-BEDDB117BD39}" type="presOf" srcId="{36654E97-5ED3-45D5-8C01-F0CB79153B3A}" destId="{9B750B82-3A5B-4BB0-93AC-FE04D766A7FB}" srcOrd="1" destOrd="0" presId="urn:microsoft.com/office/officeart/2005/8/layout/pyramid1"/>
    <dgm:cxn modelId="{DEE5595F-B2EE-4049-B384-4E44AAB03DB0}" type="presOf" srcId="{36654E97-5ED3-45D5-8C01-F0CB79153B3A}" destId="{7E6EBAC0-2748-4C8F-B2B9-39E4B91045AC}" srcOrd="0" destOrd="0" presId="urn:microsoft.com/office/officeart/2005/8/layout/pyramid1"/>
    <dgm:cxn modelId="{5D5AF290-1BC4-49F1-AC48-6CCD4DEB44E6}" type="presOf" srcId="{5D9CB253-E361-4B48-B205-7349BB7F9565}" destId="{5A0AC67C-30F1-4B7C-82B8-5CC0E1DCCB81}" srcOrd="0" destOrd="0" presId="urn:microsoft.com/office/officeart/2005/8/layout/pyramid1"/>
    <dgm:cxn modelId="{E9F11491-780E-46C6-9401-031F989BF7BB}" type="presOf" srcId="{B8266AD5-36DB-49A8-A794-5CBFC8337905}" destId="{F9A370A4-DDF6-4AEE-A83E-980A7A054BBC}" srcOrd="0" destOrd="0" presId="urn:microsoft.com/office/officeart/2005/8/layout/pyramid1"/>
    <dgm:cxn modelId="{1A12E4AA-6C1B-4528-9BAC-723C97CA58EE}" srcId="{18166554-D927-4C77-8161-FCFBDD6AA2EB}" destId="{36654E97-5ED3-45D5-8C01-F0CB79153B3A}" srcOrd="1" destOrd="0" parTransId="{30CE9B07-F9C5-425B-BF87-FA6B06CEEF0F}" sibTransId="{4E971F8B-BED9-4052-86C1-50FC61FA76B7}"/>
    <dgm:cxn modelId="{9ACDC1AD-87B0-4A51-8C1F-7793B8B4D9BC}" type="presOf" srcId="{922D83DB-D4DE-4D1D-AA1A-45F743DE882F}" destId="{CF2B638A-C98A-4C1A-BD42-EA6A002D0C4E}" srcOrd="0" destOrd="0" presId="urn:microsoft.com/office/officeart/2005/8/layout/pyramid1"/>
    <dgm:cxn modelId="{8486F2B0-2C5F-41C4-97BB-D6141E9F77B8}" srcId="{18166554-D927-4C77-8161-FCFBDD6AA2EB}" destId="{A0EA7004-CFD3-4524-A8CF-5AFF6A665B41}" srcOrd="3" destOrd="0" parTransId="{F6479832-FA27-445E-9A0F-EDEA41BC42BC}" sibTransId="{44A5CCDA-CEE2-4D0C-B84D-0ABA79E8E1C0}"/>
    <dgm:cxn modelId="{9C8B8CB8-3D67-49AE-AF4B-0288B31F3DFC}" type="presOf" srcId="{18166554-D927-4C77-8161-FCFBDD6AA2EB}" destId="{E0974FB3-4983-4B57-BCC9-64EEB7F3D83D}" srcOrd="0" destOrd="0" presId="urn:microsoft.com/office/officeart/2005/8/layout/pyramid1"/>
    <dgm:cxn modelId="{675DA3D7-169D-4403-AA7E-A6E0447B8930}" srcId="{18166554-D927-4C77-8161-FCFBDD6AA2EB}" destId="{5D9CB253-E361-4B48-B205-7349BB7F9565}" srcOrd="4" destOrd="0" parTransId="{69941B13-FF64-4B79-BEA7-4ACE89BACD9A}" sibTransId="{7D755681-513E-4BBC-8F61-496F04716B51}"/>
    <dgm:cxn modelId="{225218F2-2A9E-44AA-81AB-09A8721600CC}" type="presOf" srcId="{922D83DB-D4DE-4D1D-AA1A-45F743DE882F}" destId="{AF14525E-5825-4B85-9588-D511D9F8C864}" srcOrd="1" destOrd="0" presId="urn:microsoft.com/office/officeart/2005/8/layout/pyramid1"/>
    <dgm:cxn modelId="{1F3D84F9-5011-4F9D-AC1F-A8C6A94C5EF8}" type="presOf" srcId="{5D9CB253-E361-4B48-B205-7349BB7F9565}" destId="{3EFC5AC2-A588-4EB2-95E5-0753DCF22862}" srcOrd="1" destOrd="0" presId="urn:microsoft.com/office/officeart/2005/8/layout/pyramid1"/>
    <dgm:cxn modelId="{0C135500-3B74-402A-8FB6-293FDC0AB8AB}" type="presParOf" srcId="{E0974FB3-4983-4B57-BCC9-64EEB7F3D83D}" destId="{B5FCE382-2594-4FF7-BF4C-34B4A838DA9E}" srcOrd="0" destOrd="0" presId="urn:microsoft.com/office/officeart/2005/8/layout/pyramid1"/>
    <dgm:cxn modelId="{B770A964-BBBD-4185-AD30-7F522BA661DE}" type="presParOf" srcId="{B5FCE382-2594-4FF7-BF4C-34B4A838DA9E}" destId="{F9A370A4-DDF6-4AEE-A83E-980A7A054BBC}" srcOrd="0" destOrd="0" presId="urn:microsoft.com/office/officeart/2005/8/layout/pyramid1"/>
    <dgm:cxn modelId="{ECC9A7C5-FEB5-43EF-83DA-6A91E0C89E1B}" type="presParOf" srcId="{B5FCE382-2594-4FF7-BF4C-34B4A838DA9E}" destId="{F296DBF3-3BB6-451F-8677-A74FCE94F4AF}" srcOrd="1" destOrd="0" presId="urn:microsoft.com/office/officeart/2005/8/layout/pyramid1"/>
    <dgm:cxn modelId="{17819FA8-3356-4B72-9423-83A85DC90440}" type="presParOf" srcId="{E0974FB3-4983-4B57-BCC9-64EEB7F3D83D}" destId="{F39BB137-6C8E-4685-817A-63F6995D50CD}" srcOrd="1" destOrd="0" presId="urn:microsoft.com/office/officeart/2005/8/layout/pyramid1"/>
    <dgm:cxn modelId="{691A0578-2FA5-4366-8D3C-255593AD351F}" type="presParOf" srcId="{F39BB137-6C8E-4685-817A-63F6995D50CD}" destId="{7E6EBAC0-2748-4C8F-B2B9-39E4B91045AC}" srcOrd="0" destOrd="0" presId="urn:microsoft.com/office/officeart/2005/8/layout/pyramid1"/>
    <dgm:cxn modelId="{07B90356-8CEB-45EF-A69D-F7058F6834FB}" type="presParOf" srcId="{F39BB137-6C8E-4685-817A-63F6995D50CD}" destId="{9B750B82-3A5B-4BB0-93AC-FE04D766A7FB}" srcOrd="1" destOrd="0" presId="urn:microsoft.com/office/officeart/2005/8/layout/pyramid1"/>
    <dgm:cxn modelId="{B5CD1907-3FDB-44C2-8EE0-1DF469221A31}" type="presParOf" srcId="{E0974FB3-4983-4B57-BCC9-64EEB7F3D83D}" destId="{7C11A265-DF89-4368-8C6D-3DF6BA3B5C23}" srcOrd="2" destOrd="0" presId="urn:microsoft.com/office/officeart/2005/8/layout/pyramid1"/>
    <dgm:cxn modelId="{0BBFFE4F-E106-49E6-8A5F-AFA2B811D826}" type="presParOf" srcId="{7C11A265-DF89-4368-8C6D-3DF6BA3B5C23}" destId="{CF2B638A-C98A-4C1A-BD42-EA6A002D0C4E}" srcOrd="0" destOrd="0" presId="urn:microsoft.com/office/officeart/2005/8/layout/pyramid1"/>
    <dgm:cxn modelId="{5250C87F-7FB5-4658-94E1-EC3605CF2377}" type="presParOf" srcId="{7C11A265-DF89-4368-8C6D-3DF6BA3B5C23}" destId="{AF14525E-5825-4B85-9588-D511D9F8C864}" srcOrd="1" destOrd="0" presId="urn:microsoft.com/office/officeart/2005/8/layout/pyramid1"/>
    <dgm:cxn modelId="{95CFA9F5-1EBF-4F98-A8B2-42A86B6A07D2}" type="presParOf" srcId="{E0974FB3-4983-4B57-BCC9-64EEB7F3D83D}" destId="{F1EEBC79-F6DF-4F6A-B6F0-91D107A3B080}" srcOrd="3" destOrd="0" presId="urn:microsoft.com/office/officeart/2005/8/layout/pyramid1"/>
    <dgm:cxn modelId="{E034E1D6-E948-400A-9B0A-19BAD85B4445}" type="presParOf" srcId="{F1EEBC79-F6DF-4F6A-B6F0-91D107A3B080}" destId="{00F72639-60CA-4BA5-904E-85E79F959295}" srcOrd="0" destOrd="0" presId="urn:microsoft.com/office/officeart/2005/8/layout/pyramid1"/>
    <dgm:cxn modelId="{55A37863-9522-43B3-852F-E52F2E341D01}" type="presParOf" srcId="{F1EEBC79-F6DF-4F6A-B6F0-91D107A3B080}" destId="{34431614-2F13-45D6-A71F-2D88F97F4BB5}" srcOrd="1" destOrd="0" presId="urn:microsoft.com/office/officeart/2005/8/layout/pyramid1"/>
    <dgm:cxn modelId="{DF855E9B-6CA1-497A-991F-F8BDDFBC99C8}" type="presParOf" srcId="{E0974FB3-4983-4B57-BCC9-64EEB7F3D83D}" destId="{85C76CF5-D546-4E28-9134-32070288D041}" srcOrd="4" destOrd="0" presId="urn:microsoft.com/office/officeart/2005/8/layout/pyramid1"/>
    <dgm:cxn modelId="{C7C083E8-4497-4932-9033-65733A62B36F}" type="presParOf" srcId="{85C76CF5-D546-4E28-9134-32070288D041}" destId="{5A0AC67C-30F1-4B7C-82B8-5CC0E1DCCB81}" srcOrd="0" destOrd="0" presId="urn:microsoft.com/office/officeart/2005/8/layout/pyramid1"/>
    <dgm:cxn modelId="{6CEAE61B-E94F-4B6F-9E83-3D6FF8B023F4}" type="presParOf" srcId="{85C76CF5-D546-4E28-9134-32070288D041}" destId="{3EFC5AC2-A588-4EB2-95E5-0753DCF2286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166554-D927-4C77-8161-FCFBDD6AA2E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B8266AD5-36DB-49A8-A794-5CBFC8337905}">
      <dgm:prSet phldrT="[Texte]" custT="1"/>
      <dgm:spPr>
        <a:solidFill>
          <a:srgbClr val="FFE593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dirty="0">
              <a:latin typeface="Montserrat" panose="00000500000000000000" pitchFamily="2" charset="0"/>
            </a:rPr>
            <a:t> </a:t>
          </a:r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gm:t>
    </dgm:pt>
    <dgm:pt modelId="{9A92987D-A1B9-4B1E-B5D3-AC5D0CD1DFC5}" type="parTrans" cxnId="{51BCDF29-D858-4122-8425-F71EF6D2E8AD}">
      <dgm:prSet/>
      <dgm:spPr/>
      <dgm:t>
        <a:bodyPr/>
        <a:lstStyle/>
        <a:p>
          <a:endParaRPr lang="fr-FR"/>
        </a:p>
      </dgm:t>
    </dgm:pt>
    <dgm:pt modelId="{2A161DCC-ED58-443B-82F9-21C431267267}" type="sibTrans" cxnId="{51BCDF29-D858-4122-8425-F71EF6D2E8AD}">
      <dgm:prSet/>
      <dgm:spPr/>
      <dgm:t>
        <a:bodyPr/>
        <a:lstStyle/>
        <a:p>
          <a:endParaRPr lang="fr-FR"/>
        </a:p>
      </dgm:t>
    </dgm:pt>
    <dgm:pt modelId="{36654E97-5ED3-45D5-8C01-F0CB79153B3A}">
      <dgm:prSet phldrT="[Texte]" custT="1"/>
      <dgm:spPr>
        <a:solidFill>
          <a:srgbClr val="FBE3D6"/>
        </a:solidFill>
      </dgm:spPr>
      <dgm:t>
        <a:bodyPr/>
        <a:lstStyle/>
        <a:p>
          <a:r>
            <a:rPr lang="fr-FR" sz="1000" b="1" dirty="0">
              <a:solidFill>
                <a:schemeClr val="tx1"/>
              </a:solidFill>
              <a:latin typeface="Montserrat" panose="00000500000000000000" pitchFamily="2" charset="0"/>
            </a:rPr>
            <a:t>Traitement médicamenteux</a:t>
          </a:r>
        </a:p>
      </dgm:t>
    </dgm:pt>
    <dgm:pt modelId="{30CE9B07-F9C5-425B-BF87-FA6B06CEEF0F}" type="parTrans" cxnId="{1A12E4AA-6C1B-4528-9BAC-723C97CA58EE}">
      <dgm:prSet/>
      <dgm:spPr/>
      <dgm:t>
        <a:bodyPr/>
        <a:lstStyle/>
        <a:p>
          <a:endParaRPr lang="fr-FR"/>
        </a:p>
      </dgm:t>
    </dgm:pt>
    <dgm:pt modelId="{4E971F8B-BED9-4052-86C1-50FC61FA76B7}" type="sibTrans" cxnId="{1A12E4AA-6C1B-4528-9BAC-723C97CA58EE}">
      <dgm:prSet/>
      <dgm:spPr/>
      <dgm:t>
        <a:bodyPr/>
        <a:lstStyle/>
        <a:p>
          <a:endParaRPr lang="fr-FR"/>
        </a:p>
      </dgm:t>
    </dgm:pt>
    <dgm:pt modelId="{922D83DB-D4DE-4D1D-AA1A-45F743DE882F}">
      <dgm:prSet phldrT="[Texte]" custT="1"/>
      <dgm:spPr>
        <a:solidFill>
          <a:srgbClr val="E59EDD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gm:t>
    </dgm:pt>
    <dgm:pt modelId="{7689CE1E-BEE6-4FBC-AFC2-47719A5F08A3}" type="parTrans" cxnId="{0C29B125-5F10-4BCB-84AB-5A7A397B59E4}">
      <dgm:prSet/>
      <dgm:spPr/>
      <dgm:t>
        <a:bodyPr/>
        <a:lstStyle/>
        <a:p>
          <a:endParaRPr lang="fr-FR"/>
        </a:p>
      </dgm:t>
    </dgm:pt>
    <dgm:pt modelId="{916D41A0-4E35-4F3C-8E0F-52F5971340F7}" type="sibTrans" cxnId="{0C29B125-5F10-4BCB-84AB-5A7A397B59E4}">
      <dgm:prSet/>
      <dgm:spPr/>
      <dgm:t>
        <a:bodyPr/>
        <a:lstStyle/>
        <a:p>
          <a:endParaRPr lang="fr-FR"/>
        </a:p>
      </dgm:t>
    </dgm:pt>
    <dgm:pt modelId="{A0EA7004-CFD3-4524-A8CF-5AFF6A665B41}">
      <dgm:prSet phldrT="[Texte]" custT="1"/>
      <dgm:spPr>
        <a:solidFill>
          <a:srgbClr val="D9F2D0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gm:t>
    </dgm:pt>
    <dgm:pt modelId="{F6479832-FA27-445E-9A0F-EDEA41BC42BC}" type="parTrans" cxnId="{8486F2B0-2C5F-41C4-97BB-D6141E9F77B8}">
      <dgm:prSet/>
      <dgm:spPr/>
      <dgm:t>
        <a:bodyPr/>
        <a:lstStyle/>
        <a:p>
          <a:endParaRPr lang="fr-FR"/>
        </a:p>
      </dgm:t>
    </dgm:pt>
    <dgm:pt modelId="{44A5CCDA-CEE2-4D0C-B84D-0ABA79E8E1C0}" type="sibTrans" cxnId="{8486F2B0-2C5F-41C4-97BB-D6141E9F77B8}">
      <dgm:prSet/>
      <dgm:spPr/>
      <dgm:t>
        <a:bodyPr/>
        <a:lstStyle/>
        <a:p>
          <a:endParaRPr lang="fr-FR"/>
        </a:p>
      </dgm:t>
    </dgm:pt>
    <dgm:pt modelId="{5D9CB253-E361-4B48-B205-7349BB7F9565}">
      <dgm:prSet phldrT="[Texte]" custT="1"/>
      <dgm:spPr>
        <a:solidFill>
          <a:srgbClr val="96DCF8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gm:t>
    </dgm:pt>
    <dgm:pt modelId="{69941B13-FF64-4B79-BEA7-4ACE89BACD9A}" type="parTrans" cxnId="{675DA3D7-169D-4403-AA7E-A6E0447B8930}">
      <dgm:prSet/>
      <dgm:spPr/>
      <dgm:t>
        <a:bodyPr/>
        <a:lstStyle/>
        <a:p>
          <a:endParaRPr lang="fr-FR"/>
        </a:p>
      </dgm:t>
    </dgm:pt>
    <dgm:pt modelId="{7D755681-513E-4BBC-8F61-496F04716B51}" type="sibTrans" cxnId="{675DA3D7-169D-4403-AA7E-A6E0447B8930}">
      <dgm:prSet/>
      <dgm:spPr/>
      <dgm:t>
        <a:bodyPr/>
        <a:lstStyle/>
        <a:p>
          <a:endParaRPr lang="fr-FR"/>
        </a:p>
      </dgm:t>
    </dgm:pt>
    <dgm:pt modelId="{E0974FB3-4983-4B57-BCC9-64EEB7F3D83D}" type="pres">
      <dgm:prSet presAssocID="{18166554-D927-4C77-8161-FCFBDD6AA2EB}" presName="Name0" presStyleCnt="0">
        <dgm:presLayoutVars>
          <dgm:dir/>
          <dgm:animLvl val="lvl"/>
          <dgm:resizeHandles val="exact"/>
        </dgm:presLayoutVars>
      </dgm:prSet>
      <dgm:spPr/>
    </dgm:pt>
    <dgm:pt modelId="{B5FCE382-2594-4FF7-BF4C-34B4A838DA9E}" type="pres">
      <dgm:prSet presAssocID="{B8266AD5-36DB-49A8-A794-5CBFC8337905}" presName="Name8" presStyleCnt="0"/>
      <dgm:spPr/>
    </dgm:pt>
    <dgm:pt modelId="{F9A370A4-DDF6-4AEE-A83E-980A7A054BBC}" type="pres">
      <dgm:prSet presAssocID="{B8266AD5-36DB-49A8-A794-5CBFC83379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F296DBF3-3BB6-451F-8677-A74FCE94F4AF}" type="pres">
      <dgm:prSet presAssocID="{B8266AD5-36DB-49A8-A794-5CBFC83379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9BB137-6C8E-4685-817A-63F6995D50CD}" type="pres">
      <dgm:prSet presAssocID="{36654E97-5ED3-45D5-8C01-F0CB79153B3A}" presName="Name8" presStyleCnt="0"/>
      <dgm:spPr/>
    </dgm:pt>
    <dgm:pt modelId="{7E6EBAC0-2748-4C8F-B2B9-39E4B91045AC}" type="pres">
      <dgm:prSet presAssocID="{36654E97-5ED3-45D5-8C01-F0CB79153B3A}" presName="level" presStyleLbl="node1" presStyleIdx="1" presStyleCnt="5">
        <dgm:presLayoutVars>
          <dgm:chMax val="1"/>
          <dgm:bulletEnabled val="1"/>
        </dgm:presLayoutVars>
      </dgm:prSet>
      <dgm:spPr/>
    </dgm:pt>
    <dgm:pt modelId="{9B750B82-3A5B-4BB0-93AC-FE04D766A7FB}" type="pres">
      <dgm:prSet presAssocID="{36654E97-5ED3-45D5-8C01-F0CB79153B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11A265-DF89-4368-8C6D-3DF6BA3B5C23}" type="pres">
      <dgm:prSet presAssocID="{922D83DB-D4DE-4D1D-AA1A-45F743DE882F}" presName="Name8" presStyleCnt="0"/>
      <dgm:spPr/>
    </dgm:pt>
    <dgm:pt modelId="{CF2B638A-C98A-4C1A-BD42-EA6A002D0C4E}" type="pres">
      <dgm:prSet presAssocID="{922D83DB-D4DE-4D1D-AA1A-45F743DE882F}" presName="level" presStyleLbl="node1" presStyleIdx="2" presStyleCnt="5">
        <dgm:presLayoutVars>
          <dgm:chMax val="1"/>
          <dgm:bulletEnabled val="1"/>
        </dgm:presLayoutVars>
      </dgm:prSet>
      <dgm:spPr/>
    </dgm:pt>
    <dgm:pt modelId="{AF14525E-5825-4B85-9588-D511D9F8C864}" type="pres">
      <dgm:prSet presAssocID="{922D83DB-D4DE-4D1D-AA1A-45F743DE88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EEBC79-F6DF-4F6A-B6F0-91D107A3B080}" type="pres">
      <dgm:prSet presAssocID="{A0EA7004-CFD3-4524-A8CF-5AFF6A665B41}" presName="Name8" presStyleCnt="0"/>
      <dgm:spPr/>
    </dgm:pt>
    <dgm:pt modelId="{00F72639-60CA-4BA5-904E-85E79F959295}" type="pres">
      <dgm:prSet presAssocID="{A0EA7004-CFD3-4524-A8CF-5AFF6A665B41}" presName="level" presStyleLbl="node1" presStyleIdx="3" presStyleCnt="5">
        <dgm:presLayoutVars>
          <dgm:chMax val="1"/>
          <dgm:bulletEnabled val="1"/>
        </dgm:presLayoutVars>
      </dgm:prSet>
      <dgm:spPr/>
    </dgm:pt>
    <dgm:pt modelId="{34431614-2F13-45D6-A71F-2D88F97F4BB5}" type="pres">
      <dgm:prSet presAssocID="{A0EA7004-CFD3-4524-A8CF-5AFF6A665B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76CF5-D546-4E28-9134-32070288D041}" type="pres">
      <dgm:prSet presAssocID="{5D9CB253-E361-4B48-B205-7349BB7F9565}" presName="Name8" presStyleCnt="0"/>
      <dgm:spPr/>
    </dgm:pt>
    <dgm:pt modelId="{5A0AC67C-30F1-4B7C-82B8-5CC0E1DCCB81}" type="pres">
      <dgm:prSet presAssocID="{5D9CB253-E361-4B48-B205-7349BB7F9565}" presName="level" presStyleLbl="node1" presStyleIdx="4" presStyleCnt="5">
        <dgm:presLayoutVars>
          <dgm:chMax val="1"/>
          <dgm:bulletEnabled val="1"/>
        </dgm:presLayoutVars>
      </dgm:prSet>
      <dgm:spPr/>
    </dgm:pt>
    <dgm:pt modelId="{3EFC5AC2-A588-4EB2-95E5-0753DCF22862}" type="pres">
      <dgm:prSet presAssocID="{5D9CB253-E361-4B48-B205-7349BB7F956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6B6B1C-58A9-42A2-B88F-22C390115055}" type="presOf" srcId="{B8266AD5-36DB-49A8-A794-5CBFC8337905}" destId="{F296DBF3-3BB6-451F-8677-A74FCE94F4AF}" srcOrd="1" destOrd="0" presId="urn:microsoft.com/office/officeart/2005/8/layout/pyramid1"/>
    <dgm:cxn modelId="{0C29B125-5F10-4BCB-84AB-5A7A397B59E4}" srcId="{18166554-D927-4C77-8161-FCFBDD6AA2EB}" destId="{922D83DB-D4DE-4D1D-AA1A-45F743DE882F}" srcOrd="2" destOrd="0" parTransId="{7689CE1E-BEE6-4FBC-AFC2-47719A5F08A3}" sibTransId="{916D41A0-4E35-4F3C-8E0F-52F5971340F7}"/>
    <dgm:cxn modelId="{9A253529-5180-498C-BF79-BE6BDA86873D}" type="presOf" srcId="{A0EA7004-CFD3-4524-A8CF-5AFF6A665B41}" destId="{00F72639-60CA-4BA5-904E-85E79F959295}" srcOrd="0" destOrd="0" presId="urn:microsoft.com/office/officeart/2005/8/layout/pyramid1"/>
    <dgm:cxn modelId="{51BCDF29-D858-4122-8425-F71EF6D2E8AD}" srcId="{18166554-D927-4C77-8161-FCFBDD6AA2EB}" destId="{B8266AD5-36DB-49A8-A794-5CBFC8337905}" srcOrd="0" destOrd="0" parTransId="{9A92987D-A1B9-4B1E-B5D3-AC5D0CD1DFC5}" sibTransId="{2A161DCC-ED58-443B-82F9-21C431267267}"/>
    <dgm:cxn modelId="{D0F5B330-0386-4EED-A106-AFE0A9AA6169}" type="presOf" srcId="{A0EA7004-CFD3-4524-A8CF-5AFF6A665B41}" destId="{34431614-2F13-45D6-A71F-2D88F97F4BB5}" srcOrd="1" destOrd="0" presId="urn:microsoft.com/office/officeart/2005/8/layout/pyramid1"/>
    <dgm:cxn modelId="{29A02555-3776-4677-BF0C-BEDDB117BD39}" type="presOf" srcId="{36654E97-5ED3-45D5-8C01-F0CB79153B3A}" destId="{9B750B82-3A5B-4BB0-93AC-FE04D766A7FB}" srcOrd="1" destOrd="0" presId="urn:microsoft.com/office/officeart/2005/8/layout/pyramid1"/>
    <dgm:cxn modelId="{DEE5595F-B2EE-4049-B384-4E44AAB03DB0}" type="presOf" srcId="{36654E97-5ED3-45D5-8C01-F0CB79153B3A}" destId="{7E6EBAC0-2748-4C8F-B2B9-39E4B91045AC}" srcOrd="0" destOrd="0" presId="urn:microsoft.com/office/officeart/2005/8/layout/pyramid1"/>
    <dgm:cxn modelId="{5D5AF290-1BC4-49F1-AC48-6CCD4DEB44E6}" type="presOf" srcId="{5D9CB253-E361-4B48-B205-7349BB7F9565}" destId="{5A0AC67C-30F1-4B7C-82B8-5CC0E1DCCB81}" srcOrd="0" destOrd="0" presId="urn:microsoft.com/office/officeart/2005/8/layout/pyramid1"/>
    <dgm:cxn modelId="{E9F11491-780E-46C6-9401-031F989BF7BB}" type="presOf" srcId="{B8266AD5-36DB-49A8-A794-5CBFC8337905}" destId="{F9A370A4-DDF6-4AEE-A83E-980A7A054BBC}" srcOrd="0" destOrd="0" presId="urn:microsoft.com/office/officeart/2005/8/layout/pyramid1"/>
    <dgm:cxn modelId="{1A12E4AA-6C1B-4528-9BAC-723C97CA58EE}" srcId="{18166554-D927-4C77-8161-FCFBDD6AA2EB}" destId="{36654E97-5ED3-45D5-8C01-F0CB79153B3A}" srcOrd="1" destOrd="0" parTransId="{30CE9B07-F9C5-425B-BF87-FA6B06CEEF0F}" sibTransId="{4E971F8B-BED9-4052-86C1-50FC61FA76B7}"/>
    <dgm:cxn modelId="{9ACDC1AD-87B0-4A51-8C1F-7793B8B4D9BC}" type="presOf" srcId="{922D83DB-D4DE-4D1D-AA1A-45F743DE882F}" destId="{CF2B638A-C98A-4C1A-BD42-EA6A002D0C4E}" srcOrd="0" destOrd="0" presId="urn:microsoft.com/office/officeart/2005/8/layout/pyramid1"/>
    <dgm:cxn modelId="{8486F2B0-2C5F-41C4-97BB-D6141E9F77B8}" srcId="{18166554-D927-4C77-8161-FCFBDD6AA2EB}" destId="{A0EA7004-CFD3-4524-A8CF-5AFF6A665B41}" srcOrd="3" destOrd="0" parTransId="{F6479832-FA27-445E-9A0F-EDEA41BC42BC}" sibTransId="{44A5CCDA-CEE2-4D0C-B84D-0ABA79E8E1C0}"/>
    <dgm:cxn modelId="{9C8B8CB8-3D67-49AE-AF4B-0288B31F3DFC}" type="presOf" srcId="{18166554-D927-4C77-8161-FCFBDD6AA2EB}" destId="{E0974FB3-4983-4B57-BCC9-64EEB7F3D83D}" srcOrd="0" destOrd="0" presId="urn:microsoft.com/office/officeart/2005/8/layout/pyramid1"/>
    <dgm:cxn modelId="{675DA3D7-169D-4403-AA7E-A6E0447B8930}" srcId="{18166554-D927-4C77-8161-FCFBDD6AA2EB}" destId="{5D9CB253-E361-4B48-B205-7349BB7F9565}" srcOrd="4" destOrd="0" parTransId="{69941B13-FF64-4B79-BEA7-4ACE89BACD9A}" sibTransId="{7D755681-513E-4BBC-8F61-496F04716B51}"/>
    <dgm:cxn modelId="{225218F2-2A9E-44AA-81AB-09A8721600CC}" type="presOf" srcId="{922D83DB-D4DE-4D1D-AA1A-45F743DE882F}" destId="{AF14525E-5825-4B85-9588-D511D9F8C864}" srcOrd="1" destOrd="0" presId="urn:microsoft.com/office/officeart/2005/8/layout/pyramid1"/>
    <dgm:cxn modelId="{1F3D84F9-5011-4F9D-AC1F-A8C6A94C5EF8}" type="presOf" srcId="{5D9CB253-E361-4B48-B205-7349BB7F9565}" destId="{3EFC5AC2-A588-4EB2-95E5-0753DCF22862}" srcOrd="1" destOrd="0" presId="urn:microsoft.com/office/officeart/2005/8/layout/pyramid1"/>
    <dgm:cxn modelId="{0C135500-3B74-402A-8FB6-293FDC0AB8AB}" type="presParOf" srcId="{E0974FB3-4983-4B57-BCC9-64EEB7F3D83D}" destId="{B5FCE382-2594-4FF7-BF4C-34B4A838DA9E}" srcOrd="0" destOrd="0" presId="urn:microsoft.com/office/officeart/2005/8/layout/pyramid1"/>
    <dgm:cxn modelId="{B770A964-BBBD-4185-AD30-7F522BA661DE}" type="presParOf" srcId="{B5FCE382-2594-4FF7-BF4C-34B4A838DA9E}" destId="{F9A370A4-DDF6-4AEE-A83E-980A7A054BBC}" srcOrd="0" destOrd="0" presId="urn:microsoft.com/office/officeart/2005/8/layout/pyramid1"/>
    <dgm:cxn modelId="{ECC9A7C5-FEB5-43EF-83DA-6A91E0C89E1B}" type="presParOf" srcId="{B5FCE382-2594-4FF7-BF4C-34B4A838DA9E}" destId="{F296DBF3-3BB6-451F-8677-A74FCE94F4AF}" srcOrd="1" destOrd="0" presId="urn:microsoft.com/office/officeart/2005/8/layout/pyramid1"/>
    <dgm:cxn modelId="{17819FA8-3356-4B72-9423-83A85DC90440}" type="presParOf" srcId="{E0974FB3-4983-4B57-BCC9-64EEB7F3D83D}" destId="{F39BB137-6C8E-4685-817A-63F6995D50CD}" srcOrd="1" destOrd="0" presId="urn:microsoft.com/office/officeart/2005/8/layout/pyramid1"/>
    <dgm:cxn modelId="{691A0578-2FA5-4366-8D3C-255593AD351F}" type="presParOf" srcId="{F39BB137-6C8E-4685-817A-63F6995D50CD}" destId="{7E6EBAC0-2748-4C8F-B2B9-39E4B91045AC}" srcOrd="0" destOrd="0" presId="urn:microsoft.com/office/officeart/2005/8/layout/pyramid1"/>
    <dgm:cxn modelId="{07B90356-8CEB-45EF-A69D-F7058F6834FB}" type="presParOf" srcId="{F39BB137-6C8E-4685-817A-63F6995D50CD}" destId="{9B750B82-3A5B-4BB0-93AC-FE04D766A7FB}" srcOrd="1" destOrd="0" presId="urn:microsoft.com/office/officeart/2005/8/layout/pyramid1"/>
    <dgm:cxn modelId="{B5CD1907-3FDB-44C2-8EE0-1DF469221A31}" type="presParOf" srcId="{E0974FB3-4983-4B57-BCC9-64EEB7F3D83D}" destId="{7C11A265-DF89-4368-8C6D-3DF6BA3B5C23}" srcOrd="2" destOrd="0" presId="urn:microsoft.com/office/officeart/2005/8/layout/pyramid1"/>
    <dgm:cxn modelId="{0BBFFE4F-E106-49E6-8A5F-AFA2B811D826}" type="presParOf" srcId="{7C11A265-DF89-4368-8C6D-3DF6BA3B5C23}" destId="{CF2B638A-C98A-4C1A-BD42-EA6A002D0C4E}" srcOrd="0" destOrd="0" presId="urn:microsoft.com/office/officeart/2005/8/layout/pyramid1"/>
    <dgm:cxn modelId="{5250C87F-7FB5-4658-94E1-EC3605CF2377}" type="presParOf" srcId="{7C11A265-DF89-4368-8C6D-3DF6BA3B5C23}" destId="{AF14525E-5825-4B85-9588-D511D9F8C864}" srcOrd="1" destOrd="0" presId="urn:microsoft.com/office/officeart/2005/8/layout/pyramid1"/>
    <dgm:cxn modelId="{95CFA9F5-1EBF-4F98-A8B2-42A86B6A07D2}" type="presParOf" srcId="{E0974FB3-4983-4B57-BCC9-64EEB7F3D83D}" destId="{F1EEBC79-F6DF-4F6A-B6F0-91D107A3B080}" srcOrd="3" destOrd="0" presId="urn:microsoft.com/office/officeart/2005/8/layout/pyramid1"/>
    <dgm:cxn modelId="{E034E1D6-E948-400A-9B0A-19BAD85B4445}" type="presParOf" srcId="{F1EEBC79-F6DF-4F6A-B6F0-91D107A3B080}" destId="{00F72639-60CA-4BA5-904E-85E79F959295}" srcOrd="0" destOrd="0" presId="urn:microsoft.com/office/officeart/2005/8/layout/pyramid1"/>
    <dgm:cxn modelId="{55A37863-9522-43B3-852F-E52F2E341D01}" type="presParOf" srcId="{F1EEBC79-F6DF-4F6A-B6F0-91D107A3B080}" destId="{34431614-2F13-45D6-A71F-2D88F97F4BB5}" srcOrd="1" destOrd="0" presId="urn:microsoft.com/office/officeart/2005/8/layout/pyramid1"/>
    <dgm:cxn modelId="{DF855E9B-6CA1-497A-991F-F8BDDFBC99C8}" type="presParOf" srcId="{E0974FB3-4983-4B57-BCC9-64EEB7F3D83D}" destId="{85C76CF5-D546-4E28-9134-32070288D041}" srcOrd="4" destOrd="0" presId="urn:microsoft.com/office/officeart/2005/8/layout/pyramid1"/>
    <dgm:cxn modelId="{C7C083E8-4497-4932-9033-65733A62B36F}" type="presParOf" srcId="{85C76CF5-D546-4E28-9134-32070288D041}" destId="{5A0AC67C-30F1-4B7C-82B8-5CC0E1DCCB81}" srcOrd="0" destOrd="0" presId="urn:microsoft.com/office/officeart/2005/8/layout/pyramid1"/>
    <dgm:cxn modelId="{6CEAE61B-E94F-4B6F-9E83-3D6FF8B023F4}" type="presParOf" srcId="{85C76CF5-D546-4E28-9134-32070288D041}" destId="{3EFC5AC2-A588-4EB2-95E5-0753DCF2286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166554-D927-4C77-8161-FCFBDD6AA2E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B8266AD5-36DB-49A8-A794-5CBFC8337905}">
      <dgm:prSet phldrT="[Texte]" custT="1"/>
      <dgm:spPr>
        <a:solidFill>
          <a:srgbClr val="FFE593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dirty="0">
              <a:latin typeface="Montserrat" panose="00000500000000000000" pitchFamily="2" charset="0"/>
            </a:rPr>
            <a:t> </a:t>
          </a:r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gm:t>
    </dgm:pt>
    <dgm:pt modelId="{9A92987D-A1B9-4B1E-B5D3-AC5D0CD1DFC5}" type="parTrans" cxnId="{51BCDF29-D858-4122-8425-F71EF6D2E8AD}">
      <dgm:prSet/>
      <dgm:spPr/>
      <dgm:t>
        <a:bodyPr/>
        <a:lstStyle/>
        <a:p>
          <a:endParaRPr lang="fr-FR"/>
        </a:p>
      </dgm:t>
    </dgm:pt>
    <dgm:pt modelId="{2A161DCC-ED58-443B-82F9-21C431267267}" type="sibTrans" cxnId="{51BCDF29-D858-4122-8425-F71EF6D2E8AD}">
      <dgm:prSet/>
      <dgm:spPr/>
      <dgm:t>
        <a:bodyPr/>
        <a:lstStyle/>
        <a:p>
          <a:endParaRPr lang="fr-FR"/>
        </a:p>
      </dgm:t>
    </dgm:pt>
    <dgm:pt modelId="{36654E97-5ED3-45D5-8C01-F0CB79153B3A}">
      <dgm:prSet phldrT="[Texte]" custT="1"/>
      <dgm:spPr>
        <a:solidFill>
          <a:srgbClr val="FBE3D6"/>
        </a:solidFill>
      </dgm:spPr>
      <dgm:t>
        <a:bodyPr/>
        <a:lstStyle/>
        <a:p>
          <a:r>
            <a:rPr lang="fr-FR" sz="1000" b="1" dirty="0">
              <a:solidFill>
                <a:schemeClr val="tx1"/>
              </a:solidFill>
              <a:latin typeface="Montserrat" panose="00000500000000000000" pitchFamily="2" charset="0"/>
            </a:rPr>
            <a:t>Traitement médicamenteux</a:t>
          </a:r>
        </a:p>
      </dgm:t>
    </dgm:pt>
    <dgm:pt modelId="{30CE9B07-F9C5-425B-BF87-FA6B06CEEF0F}" type="parTrans" cxnId="{1A12E4AA-6C1B-4528-9BAC-723C97CA58EE}">
      <dgm:prSet/>
      <dgm:spPr/>
      <dgm:t>
        <a:bodyPr/>
        <a:lstStyle/>
        <a:p>
          <a:endParaRPr lang="fr-FR"/>
        </a:p>
      </dgm:t>
    </dgm:pt>
    <dgm:pt modelId="{4E971F8B-BED9-4052-86C1-50FC61FA76B7}" type="sibTrans" cxnId="{1A12E4AA-6C1B-4528-9BAC-723C97CA58EE}">
      <dgm:prSet/>
      <dgm:spPr/>
      <dgm:t>
        <a:bodyPr/>
        <a:lstStyle/>
        <a:p>
          <a:endParaRPr lang="fr-FR"/>
        </a:p>
      </dgm:t>
    </dgm:pt>
    <dgm:pt modelId="{922D83DB-D4DE-4D1D-AA1A-45F743DE882F}">
      <dgm:prSet phldrT="[Texte]" custT="1"/>
      <dgm:spPr>
        <a:solidFill>
          <a:srgbClr val="E59EDD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gm:t>
    </dgm:pt>
    <dgm:pt modelId="{7689CE1E-BEE6-4FBC-AFC2-47719A5F08A3}" type="parTrans" cxnId="{0C29B125-5F10-4BCB-84AB-5A7A397B59E4}">
      <dgm:prSet/>
      <dgm:spPr/>
      <dgm:t>
        <a:bodyPr/>
        <a:lstStyle/>
        <a:p>
          <a:endParaRPr lang="fr-FR"/>
        </a:p>
      </dgm:t>
    </dgm:pt>
    <dgm:pt modelId="{916D41A0-4E35-4F3C-8E0F-52F5971340F7}" type="sibTrans" cxnId="{0C29B125-5F10-4BCB-84AB-5A7A397B59E4}">
      <dgm:prSet/>
      <dgm:spPr/>
      <dgm:t>
        <a:bodyPr/>
        <a:lstStyle/>
        <a:p>
          <a:endParaRPr lang="fr-FR"/>
        </a:p>
      </dgm:t>
    </dgm:pt>
    <dgm:pt modelId="{A0EA7004-CFD3-4524-A8CF-5AFF6A665B41}">
      <dgm:prSet phldrT="[Texte]" custT="1"/>
      <dgm:spPr>
        <a:solidFill>
          <a:srgbClr val="D9F2D0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gm:t>
    </dgm:pt>
    <dgm:pt modelId="{F6479832-FA27-445E-9A0F-EDEA41BC42BC}" type="parTrans" cxnId="{8486F2B0-2C5F-41C4-97BB-D6141E9F77B8}">
      <dgm:prSet/>
      <dgm:spPr/>
      <dgm:t>
        <a:bodyPr/>
        <a:lstStyle/>
        <a:p>
          <a:endParaRPr lang="fr-FR"/>
        </a:p>
      </dgm:t>
    </dgm:pt>
    <dgm:pt modelId="{44A5CCDA-CEE2-4D0C-B84D-0ABA79E8E1C0}" type="sibTrans" cxnId="{8486F2B0-2C5F-41C4-97BB-D6141E9F77B8}">
      <dgm:prSet/>
      <dgm:spPr/>
      <dgm:t>
        <a:bodyPr/>
        <a:lstStyle/>
        <a:p>
          <a:endParaRPr lang="fr-FR"/>
        </a:p>
      </dgm:t>
    </dgm:pt>
    <dgm:pt modelId="{5D9CB253-E361-4B48-B205-7349BB7F9565}">
      <dgm:prSet phldrT="[Texte]" custT="1"/>
      <dgm:spPr>
        <a:solidFill>
          <a:srgbClr val="96DCF8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gm:t>
    </dgm:pt>
    <dgm:pt modelId="{69941B13-FF64-4B79-BEA7-4ACE89BACD9A}" type="parTrans" cxnId="{675DA3D7-169D-4403-AA7E-A6E0447B8930}">
      <dgm:prSet/>
      <dgm:spPr/>
      <dgm:t>
        <a:bodyPr/>
        <a:lstStyle/>
        <a:p>
          <a:endParaRPr lang="fr-FR"/>
        </a:p>
      </dgm:t>
    </dgm:pt>
    <dgm:pt modelId="{7D755681-513E-4BBC-8F61-496F04716B51}" type="sibTrans" cxnId="{675DA3D7-169D-4403-AA7E-A6E0447B8930}">
      <dgm:prSet/>
      <dgm:spPr/>
      <dgm:t>
        <a:bodyPr/>
        <a:lstStyle/>
        <a:p>
          <a:endParaRPr lang="fr-FR"/>
        </a:p>
      </dgm:t>
    </dgm:pt>
    <dgm:pt modelId="{E0974FB3-4983-4B57-BCC9-64EEB7F3D83D}" type="pres">
      <dgm:prSet presAssocID="{18166554-D927-4C77-8161-FCFBDD6AA2EB}" presName="Name0" presStyleCnt="0">
        <dgm:presLayoutVars>
          <dgm:dir/>
          <dgm:animLvl val="lvl"/>
          <dgm:resizeHandles val="exact"/>
        </dgm:presLayoutVars>
      </dgm:prSet>
      <dgm:spPr/>
    </dgm:pt>
    <dgm:pt modelId="{B5FCE382-2594-4FF7-BF4C-34B4A838DA9E}" type="pres">
      <dgm:prSet presAssocID="{B8266AD5-36DB-49A8-A794-5CBFC8337905}" presName="Name8" presStyleCnt="0"/>
      <dgm:spPr/>
    </dgm:pt>
    <dgm:pt modelId="{F9A370A4-DDF6-4AEE-A83E-980A7A054BBC}" type="pres">
      <dgm:prSet presAssocID="{B8266AD5-36DB-49A8-A794-5CBFC83379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F296DBF3-3BB6-451F-8677-A74FCE94F4AF}" type="pres">
      <dgm:prSet presAssocID="{B8266AD5-36DB-49A8-A794-5CBFC83379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9BB137-6C8E-4685-817A-63F6995D50CD}" type="pres">
      <dgm:prSet presAssocID="{36654E97-5ED3-45D5-8C01-F0CB79153B3A}" presName="Name8" presStyleCnt="0"/>
      <dgm:spPr/>
    </dgm:pt>
    <dgm:pt modelId="{7E6EBAC0-2748-4C8F-B2B9-39E4B91045AC}" type="pres">
      <dgm:prSet presAssocID="{36654E97-5ED3-45D5-8C01-F0CB79153B3A}" presName="level" presStyleLbl="node1" presStyleIdx="1" presStyleCnt="5">
        <dgm:presLayoutVars>
          <dgm:chMax val="1"/>
          <dgm:bulletEnabled val="1"/>
        </dgm:presLayoutVars>
      </dgm:prSet>
      <dgm:spPr/>
    </dgm:pt>
    <dgm:pt modelId="{9B750B82-3A5B-4BB0-93AC-FE04D766A7FB}" type="pres">
      <dgm:prSet presAssocID="{36654E97-5ED3-45D5-8C01-F0CB79153B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11A265-DF89-4368-8C6D-3DF6BA3B5C23}" type="pres">
      <dgm:prSet presAssocID="{922D83DB-D4DE-4D1D-AA1A-45F743DE882F}" presName="Name8" presStyleCnt="0"/>
      <dgm:spPr/>
    </dgm:pt>
    <dgm:pt modelId="{CF2B638A-C98A-4C1A-BD42-EA6A002D0C4E}" type="pres">
      <dgm:prSet presAssocID="{922D83DB-D4DE-4D1D-AA1A-45F743DE882F}" presName="level" presStyleLbl="node1" presStyleIdx="2" presStyleCnt="5">
        <dgm:presLayoutVars>
          <dgm:chMax val="1"/>
          <dgm:bulletEnabled val="1"/>
        </dgm:presLayoutVars>
      </dgm:prSet>
      <dgm:spPr/>
    </dgm:pt>
    <dgm:pt modelId="{AF14525E-5825-4B85-9588-D511D9F8C864}" type="pres">
      <dgm:prSet presAssocID="{922D83DB-D4DE-4D1D-AA1A-45F743DE88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EEBC79-F6DF-4F6A-B6F0-91D107A3B080}" type="pres">
      <dgm:prSet presAssocID="{A0EA7004-CFD3-4524-A8CF-5AFF6A665B41}" presName="Name8" presStyleCnt="0"/>
      <dgm:spPr/>
    </dgm:pt>
    <dgm:pt modelId="{00F72639-60CA-4BA5-904E-85E79F959295}" type="pres">
      <dgm:prSet presAssocID="{A0EA7004-CFD3-4524-A8CF-5AFF6A665B41}" presName="level" presStyleLbl="node1" presStyleIdx="3" presStyleCnt="5">
        <dgm:presLayoutVars>
          <dgm:chMax val="1"/>
          <dgm:bulletEnabled val="1"/>
        </dgm:presLayoutVars>
      </dgm:prSet>
      <dgm:spPr/>
    </dgm:pt>
    <dgm:pt modelId="{34431614-2F13-45D6-A71F-2D88F97F4BB5}" type="pres">
      <dgm:prSet presAssocID="{A0EA7004-CFD3-4524-A8CF-5AFF6A665B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76CF5-D546-4E28-9134-32070288D041}" type="pres">
      <dgm:prSet presAssocID="{5D9CB253-E361-4B48-B205-7349BB7F9565}" presName="Name8" presStyleCnt="0"/>
      <dgm:spPr/>
    </dgm:pt>
    <dgm:pt modelId="{5A0AC67C-30F1-4B7C-82B8-5CC0E1DCCB81}" type="pres">
      <dgm:prSet presAssocID="{5D9CB253-E361-4B48-B205-7349BB7F9565}" presName="level" presStyleLbl="node1" presStyleIdx="4" presStyleCnt="5">
        <dgm:presLayoutVars>
          <dgm:chMax val="1"/>
          <dgm:bulletEnabled val="1"/>
        </dgm:presLayoutVars>
      </dgm:prSet>
      <dgm:spPr/>
    </dgm:pt>
    <dgm:pt modelId="{3EFC5AC2-A588-4EB2-95E5-0753DCF22862}" type="pres">
      <dgm:prSet presAssocID="{5D9CB253-E361-4B48-B205-7349BB7F956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6B6B1C-58A9-42A2-B88F-22C390115055}" type="presOf" srcId="{B8266AD5-36DB-49A8-A794-5CBFC8337905}" destId="{F296DBF3-3BB6-451F-8677-A74FCE94F4AF}" srcOrd="1" destOrd="0" presId="urn:microsoft.com/office/officeart/2005/8/layout/pyramid1"/>
    <dgm:cxn modelId="{0C29B125-5F10-4BCB-84AB-5A7A397B59E4}" srcId="{18166554-D927-4C77-8161-FCFBDD6AA2EB}" destId="{922D83DB-D4DE-4D1D-AA1A-45F743DE882F}" srcOrd="2" destOrd="0" parTransId="{7689CE1E-BEE6-4FBC-AFC2-47719A5F08A3}" sibTransId="{916D41A0-4E35-4F3C-8E0F-52F5971340F7}"/>
    <dgm:cxn modelId="{9A253529-5180-498C-BF79-BE6BDA86873D}" type="presOf" srcId="{A0EA7004-CFD3-4524-A8CF-5AFF6A665B41}" destId="{00F72639-60CA-4BA5-904E-85E79F959295}" srcOrd="0" destOrd="0" presId="urn:microsoft.com/office/officeart/2005/8/layout/pyramid1"/>
    <dgm:cxn modelId="{51BCDF29-D858-4122-8425-F71EF6D2E8AD}" srcId="{18166554-D927-4C77-8161-FCFBDD6AA2EB}" destId="{B8266AD5-36DB-49A8-A794-5CBFC8337905}" srcOrd="0" destOrd="0" parTransId="{9A92987D-A1B9-4B1E-B5D3-AC5D0CD1DFC5}" sibTransId="{2A161DCC-ED58-443B-82F9-21C431267267}"/>
    <dgm:cxn modelId="{D0F5B330-0386-4EED-A106-AFE0A9AA6169}" type="presOf" srcId="{A0EA7004-CFD3-4524-A8CF-5AFF6A665B41}" destId="{34431614-2F13-45D6-A71F-2D88F97F4BB5}" srcOrd="1" destOrd="0" presId="urn:microsoft.com/office/officeart/2005/8/layout/pyramid1"/>
    <dgm:cxn modelId="{29A02555-3776-4677-BF0C-BEDDB117BD39}" type="presOf" srcId="{36654E97-5ED3-45D5-8C01-F0CB79153B3A}" destId="{9B750B82-3A5B-4BB0-93AC-FE04D766A7FB}" srcOrd="1" destOrd="0" presId="urn:microsoft.com/office/officeart/2005/8/layout/pyramid1"/>
    <dgm:cxn modelId="{DEE5595F-B2EE-4049-B384-4E44AAB03DB0}" type="presOf" srcId="{36654E97-5ED3-45D5-8C01-F0CB79153B3A}" destId="{7E6EBAC0-2748-4C8F-B2B9-39E4B91045AC}" srcOrd="0" destOrd="0" presId="urn:microsoft.com/office/officeart/2005/8/layout/pyramid1"/>
    <dgm:cxn modelId="{5D5AF290-1BC4-49F1-AC48-6CCD4DEB44E6}" type="presOf" srcId="{5D9CB253-E361-4B48-B205-7349BB7F9565}" destId="{5A0AC67C-30F1-4B7C-82B8-5CC0E1DCCB81}" srcOrd="0" destOrd="0" presId="urn:microsoft.com/office/officeart/2005/8/layout/pyramid1"/>
    <dgm:cxn modelId="{E9F11491-780E-46C6-9401-031F989BF7BB}" type="presOf" srcId="{B8266AD5-36DB-49A8-A794-5CBFC8337905}" destId="{F9A370A4-DDF6-4AEE-A83E-980A7A054BBC}" srcOrd="0" destOrd="0" presId="urn:microsoft.com/office/officeart/2005/8/layout/pyramid1"/>
    <dgm:cxn modelId="{1A12E4AA-6C1B-4528-9BAC-723C97CA58EE}" srcId="{18166554-D927-4C77-8161-FCFBDD6AA2EB}" destId="{36654E97-5ED3-45D5-8C01-F0CB79153B3A}" srcOrd="1" destOrd="0" parTransId="{30CE9B07-F9C5-425B-BF87-FA6B06CEEF0F}" sibTransId="{4E971F8B-BED9-4052-86C1-50FC61FA76B7}"/>
    <dgm:cxn modelId="{9ACDC1AD-87B0-4A51-8C1F-7793B8B4D9BC}" type="presOf" srcId="{922D83DB-D4DE-4D1D-AA1A-45F743DE882F}" destId="{CF2B638A-C98A-4C1A-BD42-EA6A002D0C4E}" srcOrd="0" destOrd="0" presId="urn:microsoft.com/office/officeart/2005/8/layout/pyramid1"/>
    <dgm:cxn modelId="{8486F2B0-2C5F-41C4-97BB-D6141E9F77B8}" srcId="{18166554-D927-4C77-8161-FCFBDD6AA2EB}" destId="{A0EA7004-CFD3-4524-A8CF-5AFF6A665B41}" srcOrd="3" destOrd="0" parTransId="{F6479832-FA27-445E-9A0F-EDEA41BC42BC}" sibTransId="{44A5CCDA-CEE2-4D0C-B84D-0ABA79E8E1C0}"/>
    <dgm:cxn modelId="{9C8B8CB8-3D67-49AE-AF4B-0288B31F3DFC}" type="presOf" srcId="{18166554-D927-4C77-8161-FCFBDD6AA2EB}" destId="{E0974FB3-4983-4B57-BCC9-64EEB7F3D83D}" srcOrd="0" destOrd="0" presId="urn:microsoft.com/office/officeart/2005/8/layout/pyramid1"/>
    <dgm:cxn modelId="{675DA3D7-169D-4403-AA7E-A6E0447B8930}" srcId="{18166554-D927-4C77-8161-FCFBDD6AA2EB}" destId="{5D9CB253-E361-4B48-B205-7349BB7F9565}" srcOrd="4" destOrd="0" parTransId="{69941B13-FF64-4B79-BEA7-4ACE89BACD9A}" sibTransId="{7D755681-513E-4BBC-8F61-496F04716B51}"/>
    <dgm:cxn modelId="{225218F2-2A9E-44AA-81AB-09A8721600CC}" type="presOf" srcId="{922D83DB-D4DE-4D1D-AA1A-45F743DE882F}" destId="{AF14525E-5825-4B85-9588-D511D9F8C864}" srcOrd="1" destOrd="0" presId="urn:microsoft.com/office/officeart/2005/8/layout/pyramid1"/>
    <dgm:cxn modelId="{1F3D84F9-5011-4F9D-AC1F-A8C6A94C5EF8}" type="presOf" srcId="{5D9CB253-E361-4B48-B205-7349BB7F9565}" destId="{3EFC5AC2-A588-4EB2-95E5-0753DCF22862}" srcOrd="1" destOrd="0" presId="urn:microsoft.com/office/officeart/2005/8/layout/pyramid1"/>
    <dgm:cxn modelId="{0C135500-3B74-402A-8FB6-293FDC0AB8AB}" type="presParOf" srcId="{E0974FB3-4983-4B57-BCC9-64EEB7F3D83D}" destId="{B5FCE382-2594-4FF7-BF4C-34B4A838DA9E}" srcOrd="0" destOrd="0" presId="urn:microsoft.com/office/officeart/2005/8/layout/pyramid1"/>
    <dgm:cxn modelId="{B770A964-BBBD-4185-AD30-7F522BA661DE}" type="presParOf" srcId="{B5FCE382-2594-4FF7-BF4C-34B4A838DA9E}" destId="{F9A370A4-DDF6-4AEE-A83E-980A7A054BBC}" srcOrd="0" destOrd="0" presId="urn:microsoft.com/office/officeart/2005/8/layout/pyramid1"/>
    <dgm:cxn modelId="{ECC9A7C5-FEB5-43EF-83DA-6A91E0C89E1B}" type="presParOf" srcId="{B5FCE382-2594-4FF7-BF4C-34B4A838DA9E}" destId="{F296DBF3-3BB6-451F-8677-A74FCE94F4AF}" srcOrd="1" destOrd="0" presId="urn:microsoft.com/office/officeart/2005/8/layout/pyramid1"/>
    <dgm:cxn modelId="{17819FA8-3356-4B72-9423-83A85DC90440}" type="presParOf" srcId="{E0974FB3-4983-4B57-BCC9-64EEB7F3D83D}" destId="{F39BB137-6C8E-4685-817A-63F6995D50CD}" srcOrd="1" destOrd="0" presId="urn:microsoft.com/office/officeart/2005/8/layout/pyramid1"/>
    <dgm:cxn modelId="{691A0578-2FA5-4366-8D3C-255593AD351F}" type="presParOf" srcId="{F39BB137-6C8E-4685-817A-63F6995D50CD}" destId="{7E6EBAC0-2748-4C8F-B2B9-39E4B91045AC}" srcOrd="0" destOrd="0" presId="urn:microsoft.com/office/officeart/2005/8/layout/pyramid1"/>
    <dgm:cxn modelId="{07B90356-8CEB-45EF-A69D-F7058F6834FB}" type="presParOf" srcId="{F39BB137-6C8E-4685-817A-63F6995D50CD}" destId="{9B750B82-3A5B-4BB0-93AC-FE04D766A7FB}" srcOrd="1" destOrd="0" presId="urn:microsoft.com/office/officeart/2005/8/layout/pyramid1"/>
    <dgm:cxn modelId="{B5CD1907-3FDB-44C2-8EE0-1DF469221A31}" type="presParOf" srcId="{E0974FB3-4983-4B57-BCC9-64EEB7F3D83D}" destId="{7C11A265-DF89-4368-8C6D-3DF6BA3B5C23}" srcOrd="2" destOrd="0" presId="urn:microsoft.com/office/officeart/2005/8/layout/pyramid1"/>
    <dgm:cxn modelId="{0BBFFE4F-E106-49E6-8A5F-AFA2B811D826}" type="presParOf" srcId="{7C11A265-DF89-4368-8C6D-3DF6BA3B5C23}" destId="{CF2B638A-C98A-4C1A-BD42-EA6A002D0C4E}" srcOrd="0" destOrd="0" presId="urn:microsoft.com/office/officeart/2005/8/layout/pyramid1"/>
    <dgm:cxn modelId="{5250C87F-7FB5-4658-94E1-EC3605CF2377}" type="presParOf" srcId="{7C11A265-DF89-4368-8C6D-3DF6BA3B5C23}" destId="{AF14525E-5825-4B85-9588-D511D9F8C864}" srcOrd="1" destOrd="0" presId="urn:microsoft.com/office/officeart/2005/8/layout/pyramid1"/>
    <dgm:cxn modelId="{95CFA9F5-1EBF-4F98-A8B2-42A86B6A07D2}" type="presParOf" srcId="{E0974FB3-4983-4B57-BCC9-64EEB7F3D83D}" destId="{F1EEBC79-F6DF-4F6A-B6F0-91D107A3B080}" srcOrd="3" destOrd="0" presId="urn:microsoft.com/office/officeart/2005/8/layout/pyramid1"/>
    <dgm:cxn modelId="{E034E1D6-E948-400A-9B0A-19BAD85B4445}" type="presParOf" srcId="{F1EEBC79-F6DF-4F6A-B6F0-91D107A3B080}" destId="{00F72639-60CA-4BA5-904E-85E79F959295}" srcOrd="0" destOrd="0" presId="urn:microsoft.com/office/officeart/2005/8/layout/pyramid1"/>
    <dgm:cxn modelId="{55A37863-9522-43B3-852F-E52F2E341D01}" type="presParOf" srcId="{F1EEBC79-F6DF-4F6A-B6F0-91D107A3B080}" destId="{34431614-2F13-45D6-A71F-2D88F97F4BB5}" srcOrd="1" destOrd="0" presId="urn:microsoft.com/office/officeart/2005/8/layout/pyramid1"/>
    <dgm:cxn modelId="{DF855E9B-6CA1-497A-991F-F8BDDFBC99C8}" type="presParOf" srcId="{E0974FB3-4983-4B57-BCC9-64EEB7F3D83D}" destId="{85C76CF5-D546-4E28-9134-32070288D041}" srcOrd="4" destOrd="0" presId="urn:microsoft.com/office/officeart/2005/8/layout/pyramid1"/>
    <dgm:cxn modelId="{C7C083E8-4497-4932-9033-65733A62B36F}" type="presParOf" srcId="{85C76CF5-D546-4E28-9134-32070288D041}" destId="{5A0AC67C-30F1-4B7C-82B8-5CC0E1DCCB81}" srcOrd="0" destOrd="0" presId="urn:microsoft.com/office/officeart/2005/8/layout/pyramid1"/>
    <dgm:cxn modelId="{6CEAE61B-E94F-4B6F-9E83-3D6FF8B023F4}" type="presParOf" srcId="{85C76CF5-D546-4E28-9134-32070288D041}" destId="{3EFC5AC2-A588-4EB2-95E5-0753DCF2286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166554-D927-4C77-8161-FCFBDD6AA2E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B8266AD5-36DB-49A8-A794-5CBFC8337905}">
      <dgm:prSet phldrT="[Texte]" custT="1"/>
      <dgm:spPr>
        <a:solidFill>
          <a:srgbClr val="FFE593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dirty="0">
              <a:latin typeface="Montserrat" panose="00000500000000000000" pitchFamily="2" charset="0"/>
            </a:rPr>
            <a:t> </a:t>
          </a:r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gm:t>
    </dgm:pt>
    <dgm:pt modelId="{9A92987D-A1B9-4B1E-B5D3-AC5D0CD1DFC5}" type="parTrans" cxnId="{51BCDF29-D858-4122-8425-F71EF6D2E8AD}">
      <dgm:prSet/>
      <dgm:spPr/>
      <dgm:t>
        <a:bodyPr/>
        <a:lstStyle/>
        <a:p>
          <a:endParaRPr lang="fr-FR"/>
        </a:p>
      </dgm:t>
    </dgm:pt>
    <dgm:pt modelId="{2A161DCC-ED58-443B-82F9-21C431267267}" type="sibTrans" cxnId="{51BCDF29-D858-4122-8425-F71EF6D2E8AD}">
      <dgm:prSet/>
      <dgm:spPr/>
      <dgm:t>
        <a:bodyPr/>
        <a:lstStyle/>
        <a:p>
          <a:endParaRPr lang="fr-FR"/>
        </a:p>
      </dgm:t>
    </dgm:pt>
    <dgm:pt modelId="{36654E97-5ED3-45D5-8C01-F0CB79153B3A}">
      <dgm:prSet phldrT="[Texte]" custT="1"/>
      <dgm:spPr>
        <a:solidFill>
          <a:srgbClr val="FBE3D6"/>
        </a:solidFill>
      </dgm:spPr>
      <dgm:t>
        <a:bodyPr/>
        <a:lstStyle/>
        <a:p>
          <a:r>
            <a:rPr lang="fr-FR" sz="1000" b="1" dirty="0">
              <a:solidFill>
                <a:schemeClr val="tx1"/>
              </a:solidFill>
              <a:latin typeface="Montserrat" panose="00000500000000000000" pitchFamily="2" charset="0"/>
            </a:rPr>
            <a:t>Traitement médicamenteux</a:t>
          </a:r>
        </a:p>
      </dgm:t>
    </dgm:pt>
    <dgm:pt modelId="{30CE9B07-F9C5-425B-BF87-FA6B06CEEF0F}" type="parTrans" cxnId="{1A12E4AA-6C1B-4528-9BAC-723C97CA58EE}">
      <dgm:prSet/>
      <dgm:spPr/>
      <dgm:t>
        <a:bodyPr/>
        <a:lstStyle/>
        <a:p>
          <a:endParaRPr lang="fr-FR"/>
        </a:p>
      </dgm:t>
    </dgm:pt>
    <dgm:pt modelId="{4E971F8B-BED9-4052-86C1-50FC61FA76B7}" type="sibTrans" cxnId="{1A12E4AA-6C1B-4528-9BAC-723C97CA58EE}">
      <dgm:prSet/>
      <dgm:spPr/>
      <dgm:t>
        <a:bodyPr/>
        <a:lstStyle/>
        <a:p>
          <a:endParaRPr lang="fr-FR"/>
        </a:p>
      </dgm:t>
    </dgm:pt>
    <dgm:pt modelId="{922D83DB-D4DE-4D1D-AA1A-45F743DE882F}">
      <dgm:prSet phldrT="[Texte]" custT="1"/>
      <dgm:spPr>
        <a:solidFill>
          <a:srgbClr val="E59EDD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gm:t>
    </dgm:pt>
    <dgm:pt modelId="{7689CE1E-BEE6-4FBC-AFC2-47719A5F08A3}" type="parTrans" cxnId="{0C29B125-5F10-4BCB-84AB-5A7A397B59E4}">
      <dgm:prSet/>
      <dgm:spPr/>
      <dgm:t>
        <a:bodyPr/>
        <a:lstStyle/>
        <a:p>
          <a:endParaRPr lang="fr-FR"/>
        </a:p>
      </dgm:t>
    </dgm:pt>
    <dgm:pt modelId="{916D41A0-4E35-4F3C-8E0F-52F5971340F7}" type="sibTrans" cxnId="{0C29B125-5F10-4BCB-84AB-5A7A397B59E4}">
      <dgm:prSet/>
      <dgm:spPr/>
      <dgm:t>
        <a:bodyPr/>
        <a:lstStyle/>
        <a:p>
          <a:endParaRPr lang="fr-FR"/>
        </a:p>
      </dgm:t>
    </dgm:pt>
    <dgm:pt modelId="{A0EA7004-CFD3-4524-A8CF-5AFF6A665B41}">
      <dgm:prSet phldrT="[Texte]" custT="1"/>
      <dgm:spPr>
        <a:solidFill>
          <a:srgbClr val="D9F2D0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gm:t>
    </dgm:pt>
    <dgm:pt modelId="{F6479832-FA27-445E-9A0F-EDEA41BC42BC}" type="parTrans" cxnId="{8486F2B0-2C5F-41C4-97BB-D6141E9F77B8}">
      <dgm:prSet/>
      <dgm:spPr/>
      <dgm:t>
        <a:bodyPr/>
        <a:lstStyle/>
        <a:p>
          <a:endParaRPr lang="fr-FR"/>
        </a:p>
      </dgm:t>
    </dgm:pt>
    <dgm:pt modelId="{44A5CCDA-CEE2-4D0C-B84D-0ABA79E8E1C0}" type="sibTrans" cxnId="{8486F2B0-2C5F-41C4-97BB-D6141E9F77B8}">
      <dgm:prSet/>
      <dgm:spPr/>
      <dgm:t>
        <a:bodyPr/>
        <a:lstStyle/>
        <a:p>
          <a:endParaRPr lang="fr-FR"/>
        </a:p>
      </dgm:t>
    </dgm:pt>
    <dgm:pt modelId="{5D9CB253-E361-4B48-B205-7349BB7F9565}">
      <dgm:prSet phldrT="[Texte]" custT="1"/>
      <dgm:spPr>
        <a:solidFill>
          <a:srgbClr val="96DCF8">
            <a:alpha val="29804"/>
          </a:srgbClr>
        </a:solidFill>
      </dgm:spPr>
      <dgm:t>
        <a:bodyPr/>
        <a:lstStyle/>
        <a:p>
          <a:r>
            <a:rPr lang="fr-FR" sz="1000" b="1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gm:t>
    </dgm:pt>
    <dgm:pt modelId="{69941B13-FF64-4B79-BEA7-4ACE89BACD9A}" type="parTrans" cxnId="{675DA3D7-169D-4403-AA7E-A6E0447B8930}">
      <dgm:prSet/>
      <dgm:spPr/>
      <dgm:t>
        <a:bodyPr/>
        <a:lstStyle/>
        <a:p>
          <a:endParaRPr lang="fr-FR"/>
        </a:p>
      </dgm:t>
    </dgm:pt>
    <dgm:pt modelId="{7D755681-513E-4BBC-8F61-496F04716B51}" type="sibTrans" cxnId="{675DA3D7-169D-4403-AA7E-A6E0447B8930}">
      <dgm:prSet/>
      <dgm:spPr/>
      <dgm:t>
        <a:bodyPr/>
        <a:lstStyle/>
        <a:p>
          <a:endParaRPr lang="fr-FR"/>
        </a:p>
      </dgm:t>
    </dgm:pt>
    <dgm:pt modelId="{E0974FB3-4983-4B57-BCC9-64EEB7F3D83D}" type="pres">
      <dgm:prSet presAssocID="{18166554-D927-4C77-8161-FCFBDD6AA2EB}" presName="Name0" presStyleCnt="0">
        <dgm:presLayoutVars>
          <dgm:dir/>
          <dgm:animLvl val="lvl"/>
          <dgm:resizeHandles val="exact"/>
        </dgm:presLayoutVars>
      </dgm:prSet>
      <dgm:spPr/>
    </dgm:pt>
    <dgm:pt modelId="{B5FCE382-2594-4FF7-BF4C-34B4A838DA9E}" type="pres">
      <dgm:prSet presAssocID="{B8266AD5-36DB-49A8-A794-5CBFC8337905}" presName="Name8" presStyleCnt="0"/>
      <dgm:spPr/>
    </dgm:pt>
    <dgm:pt modelId="{F9A370A4-DDF6-4AEE-A83E-980A7A054BBC}" type="pres">
      <dgm:prSet presAssocID="{B8266AD5-36DB-49A8-A794-5CBFC83379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F296DBF3-3BB6-451F-8677-A74FCE94F4AF}" type="pres">
      <dgm:prSet presAssocID="{B8266AD5-36DB-49A8-A794-5CBFC83379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9BB137-6C8E-4685-817A-63F6995D50CD}" type="pres">
      <dgm:prSet presAssocID="{36654E97-5ED3-45D5-8C01-F0CB79153B3A}" presName="Name8" presStyleCnt="0"/>
      <dgm:spPr/>
    </dgm:pt>
    <dgm:pt modelId="{7E6EBAC0-2748-4C8F-B2B9-39E4B91045AC}" type="pres">
      <dgm:prSet presAssocID="{36654E97-5ED3-45D5-8C01-F0CB79153B3A}" presName="level" presStyleLbl="node1" presStyleIdx="1" presStyleCnt="5">
        <dgm:presLayoutVars>
          <dgm:chMax val="1"/>
          <dgm:bulletEnabled val="1"/>
        </dgm:presLayoutVars>
      </dgm:prSet>
      <dgm:spPr/>
    </dgm:pt>
    <dgm:pt modelId="{9B750B82-3A5B-4BB0-93AC-FE04D766A7FB}" type="pres">
      <dgm:prSet presAssocID="{36654E97-5ED3-45D5-8C01-F0CB79153B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11A265-DF89-4368-8C6D-3DF6BA3B5C23}" type="pres">
      <dgm:prSet presAssocID="{922D83DB-D4DE-4D1D-AA1A-45F743DE882F}" presName="Name8" presStyleCnt="0"/>
      <dgm:spPr/>
    </dgm:pt>
    <dgm:pt modelId="{CF2B638A-C98A-4C1A-BD42-EA6A002D0C4E}" type="pres">
      <dgm:prSet presAssocID="{922D83DB-D4DE-4D1D-AA1A-45F743DE882F}" presName="level" presStyleLbl="node1" presStyleIdx="2" presStyleCnt="5">
        <dgm:presLayoutVars>
          <dgm:chMax val="1"/>
          <dgm:bulletEnabled val="1"/>
        </dgm:presLayoutVars>
      </dgm:prSet>
      <dgm:spPr/>
    </dgm:pt>
    <dgm:pt modelId="{AF14525E-5825-4B85-9588-D511D9F8C864}" type="pres">
      <dgm:prSet presAssocID="{922D83DB-D4DE-4D1D-AA1A-45F743DE88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EEBC79-F6DF-4F6A-B6F0-91D107A3B080}" type="pres">
      <dgm:prSet presAssocID="{A0EA7004-CFD3-4524-A8CF-5AFF6A665B41}" presName="Name8" presStyleCnt="0"/>
      <dgm:spPr/>
    </dgm:pt>
    <dgm:pt modelId="{00F72639-60CA-4BA5-904E-85E79F959295}" type="pres">
      <dgm:prSet presAssocID="{A0EA7004-CFD3-4524-A8CF-5AFF6A665B41}" presName="level" presStyleLbl="node1" presStyleIdx="3" presStyleCnt="5">
        <dgm:presLayoutVars>
          <dgm:chMax val="1"/>
          <dgm:bulletEnabled val="1"/>
        </dgm:presLayoutVars>
      </dgm:prSet>
      <dgm:spPr/>
    </dgm:pt>
    <dgm:pt modelId="{34431614-2F13-45D6-A71F-2D88F97F4BB5}" type="pres">
      <dgm:prSet presAssocID="{A0EA7004-CFD3-4524-A8CF-5AFF6A665B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76CF5-D546-4E28-9134-32070288D041}" type="pres">
      <dgm:prSet presAssocID="{5D9CB253-E361-4B48-B205-7349BB7F9565}" presName="Name8" presStyleCnt="0"/>
      <dgm:spPr/>
    </dgm:pt>
    <dgm:pt modelId="{5A0AC67C-30F1-4B7C-82B8-5CC0E1DCCB81}" type="pres">
      <dgm:prSet presAssocID="{5D9CB253-E361-4B48-B205-7349BB7F9565}" presName="level" presStyleLbl="node1" presStyleIdx="4" presStyleCnt="5">
        <dgm:presLayoutVars>
          <dgm:chMax val="1"/>
          <dgm:bulletEnabled val="1"/>
        </dgm:presLayoutVars>
      </dgm:prSet>
      <dgm:spPr/>
    </dgm:pt>
    <dgm:pt modelId="{3EFC5AC2-A588-4EB2-95E5-0753DCF22862}" type="pres">
      <dgm:prSet presAssocID="{5D9CB253-E361-4B48-B205-7349BB7F956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6B6B1C-58A9-42A2-B88F-22C390115055}" type="presOf" srcId="{B8266AD5-36DB-49A8-A794-5CBFC8337905}" destId="{F296DBF3-3BB6-451F-8677-A74FCE94F4AF}" srcOrd="1" destOrd="0" presId="urn:microsoft.com/office/officeart/2005/8/layout/pyramid1"/>
    <dgm:cxn modelId="{0C29B125-5F10-4BCB-84AB-5A7A397B59E4}" srcId="{18166554-D927-4C77-8161-FCFBDD6AA2EB}" destId="{922D83DB-D4DE-4D1D-AA1A-45F743DE882F}" srcOrd="2" destOrd="0" parTransId="{7689CE1E-BEE6-4FBC-AFC2-47719A5F08A3}" sibTransId="{916D41A0-4E35-4F3C-8E0F-52F5971340F7}"/>
    <dgm:cxn modelId="{9A253529-5180-498C-BF79-BE6BDA86873D}" type="presOf" srcId="{A0EA7004-CFD3-4524-A8CF-5AFF6A665B41}" destId="{00F72639-60CA-4BA5-904E-85E79F959295}" srcOrd="0" destOrd="0" presId="urn:microsoft.com/office/officeart/2005/8/layout/pyramid1"/>
    <dgm:cxn modelId="{51BCDF29-D858-4122-8425-F71EF6D2E8AD}" srcId="{18166554-D927-4C77-8161-FCFBDD6AA2EB}" destId="{B8266AD5-36DB-49A8-A794-5CBFC8337905}" srcOrd="0" destOrd="0" parTransId="{9A92987D-A1B9-4B1E-B5D3-AC5D0CD1DFC5}" sibTransId="{2A161DCC-ED58-443B-82F9-21C431267267}"/>
    <dgm:cxn modelId="{D0F5B330-0386-4EED-A106-AFE0A9AA6169}" type="presOf" srcId="{A0EA7004-CFD3-4524-A8CF-5AFF6A665B41}" destId="{34431614-2F13-45D6-A71F-2D88F97F4BB5}" srcOrd="1" destOrd="0" presId="urn:microsoft.com/office/officeart/2005/8/layout/pyramid1"/>
    <dgm:cxn modelId="{29A02555-3776-4677-BF0C-BEDDB117BD39}" type="presOf" srcId="{36654E97-5ED3-45D5-8C01-F0CB79153B3A}" destId="{9B750B82-3A5B-4BB0-93AC-FE04D766A7FB}" srcOrd="1" destOrd="0" presId="urn:microsoft.com/office/officeart/2005/8/layout/pyramid1"/>
    <dgm:cxn modelId="{DEE5595F-B2EE-4049-B384-4E44AAB03DB0}" type="presOf" srcId="{36654E97-5ED3-45D5-8C01-F0CB79153B3A}" destId="{7E6EBAC0-2748-4C8F-B2B9-39E4B91045AC}" srcOrd="0" destOrd="0" presId="urn:microsoft.com/office/officeart/2005/8/layout/pyramid1"/>
    <dgm:cxn modelId="{5D5AF290-1BC4-49F1-AC48-6CCD4DEB44E6}" type="presOf" srcId="{5D9CB253-E361-4B48-B205-7349BB7F9565}" destId="{5A0AC67C-30F1-4B7C-82B8-5CC0E1DCCB81}" srcOrd="0" destOrd="0" presId="urn:microsoft.com/office/officeart/2005/8/layout/pyramid1"/>
    <dgm:cxn modelId="{E9F11491-780E-46C6-9401-031F989BF7BB}" type="presOf" srcId="{B8266AD5-36DB-49A8-A794-5CBFC8337905}" destId="{F9A370A4-DDF6-4AEE-A83E-980A7A054BBC}" srcOrd="0" destOrd="0" presId="urn:microsoft.com/office/officeart/2005/8/layout/pyramid1"/>
    <dgm:cxn modelId="{1A12E4AA-6C1B-4528-9BAC-723C97CA58EE}" srcId="{18166554-D927-4C77-8161-FCFBDD6AA2EB}" destId="{36654E97-5ED3-45D5-8C01-F0CB79153B3A}" srcOrd="1" destOrd="0" parTransId="{30CE9B07-F9C5-425B-BF87-FA6B06CEEF0F}" sibTransId="{4E971F8B-BED9-4052-86C1-50FC61FA76B7}"/>
    <dgm:cxn modelId="{9ACDC1AD-87B0-4A51-8C1F-7793B8B4D9BC}" type="presOf" srcId="{922D83DB-D4DE-4D1D-AA1A-45F743DE882F}" destId="{CF2B638A-C98A-4C1A-BD42-EA6A002D0C4E}" srcOrd="0" destOrd="0" presId="urn:microsoft.com/office/officeart/2005/8/layout/pyramid1"/>
    <dgm:cxn modelId="{8486F2B0-2C5F-41C4-97BB-D6141E9F77B8}" srcId="{18166554-D927-4C77-8161-FCFBDD6AA2EB}" destId="{A0EA7004-CFD3-4524-A8CF-5AFF6A665B41}" srcOrd="3" destOrd="0" parTransId="{F6479832-FA27-445E-9A0F-EDEA41BC42BC}" sibTransId="{44A5CCDA-CEE2-4D0C-B84D-0ABA79E8E1C0}"/>
    <dgm:cxn modelId="{9C8B8CB8-3D67-49AE-AF4B-0288B31F3DFC}" type="presOf" srcId="{18166554-D927-4C77-8161-FCFBDD6AA2EB}" destId="{E0974FB3-4983-4B57-BCC9-64EEB7F3D83D}" srcOrd="0" destOrd="0" presId="urn:microsoft.com/office/officeart/2005/8/layout/pyramid1"/>
    <dgm:cxn modelId="{675DA3D7-169D-4403-AA7E-A6E0447B8930}" srcId="{18166554-D927-4C77-8161-FCFBDD6AA2EB}" destId="{5D9CB253-E361-4B48-B205-7349BB7F9565}" srcOrd="4" destOrd="0" parTransId="{69941B13-FF64-4B79-BEA7-4ACE89BACD9A}" sibTransId="{7D755681-513E-4BBC-8F61-496F04716B51}"/>
    <dgm:cxn modelId="{225218F2-2A9E-44AA-81AB-09A8721600CC}" type="presOf" srcId="{922D83DB-D4DE-4D1D-AA1A-45F743DE882F}" destId="{AF14525E-5825-4B85-9588-D511D9F8C864}" srcOrd="1" destOrd="0" presId="urn:microsoft.com/office/officeart/2005/8/layout/pyramid1"/>
    <dgm:cxn modelId="{1F3D84F9-5011-4F9D-AC1F-A8C6A94C5EF8}" type="presOf" srcId="{5D9CB253-E361-4B48-B205-7349BB7F9565}" destId="{3EFC5AC2-A588-4EB2-95E5-0753DCF22862}" srcOrd="1" destOrd="0" presId="urn:microsoft.com/office/officeart/2005/8/layout/pyramid1"/>
    <dgm:cxn modelId="{0C135500-3B74-402A-8FB6-293FDC0AB8AB}" type="presParOf" srcId="{E0974FB3-4983-4B57-BCC9-64EEB7F3D83D}" destId="{B5FCE382-2594-4FF7-BF4C-34B4A838DA9E}" srcOrd="0" destOrd="0" presId="urn:microsoft.com/office/officeart/2005/8/layout/pyramid1"/>
    <dgm:cxn modelId="{B770A964-BBBD-4185-AD30-7F522BA661DE}" type="presParOf" srcId="{B5FCE382-2594-4FF7-BF4C-34B4A838DA9E}" destId="{F9A370A4-DDF6-4AEE-A83E-980A7A054BBC}" srcOrd="0" destOrd="0" presId="urn:microsoft.com/office/officeart/2005/8/layout/pyramid1"/>
    <dgm:cxn modelId="{ECC9A7C5-FEB5-43EF-83DA-6A91E0C89E1B}" type="presParOf" srcId="{B5FCE382-2594-4FF7-BF4C-34B4A838DA9E}" destId="{F296DBF3-3BB6-451F-8677-A74FCE94F4AF}" srcOrd="1" destOrd="0" presId="urn:microsoft.com/office/officeart/2005/8/layout/pyramid1"/>
    <dgm:cxn modelId="{17819FA8-3356-4B72-9423-83A85DC90440}" type="presParOf" srcId="{E0974FB3-4983-4B57-BCC9-64EEB7F3D83D}" destId="{F39BB137-6C8E-4685-817A-63F6995D50CD}" srcOrd="1" destOrd="0" presId="urn:microsoft.com/office/officeart/2005/8/layout/pyramid1"/>
    <dgm:cxn modelId="{691A0578-2FA5-4366-8D3C-255593AD351F}" type="presParOf" srcId="{F39BB137-6C8E-4685-817A-63F6995D50CD}" destId="{7E6EBAC0-2748-4C8F-B2B9-39E4B91045AC}" srcOrd="0" destOrd="0" presId="urn:microsoft.com/office/officeart/2005/8/layout/pyramid1"/>
    <dgm:cxn modelId="{07B90356-8CEB-45EF-A69D-F7058F6834FB}" type="presParOf" srcId="{F39BB137-6C8E-4685-817A-63F6995D50CD}" destId="{9B750B82-3A5B-4BB0-93AC-FE04D766A7FB}" srcOrd="1" destOrd="0" presId="urn:microsoft.com/office/officeart/2005/8/layout/pyramid1"/>
    <dgm:cxn modelId="{B5CD1907-3FDB-44C2-8EE0-1DF469221A31}" type="presParOf" srcId="{E0974FB3-4983-4B57-BCC9-64EEB7F3D83D}" destId="{7C11A265-DF89-4368-8C6D-3DF6BA3B5C23}" srcOrd="2" destOrd="0" presId="urn:microsoft.com/office/officeart/2005/8/layout/pyramid1"/>
    <dgm:cxn modelId="{0BBFFE4F-E106-49E6-8A5F-AFA2B811D826}" type="presParOf" srcId="{7C11A265-DF89-4368-8C6D-3DF6BA3B5C23}" destId="{CF2B638A-C98A-4C1A-BD42-EA6A002D0C4E}" srcOrd="0" destOrd="0" presId="urn:microsoft.com/office/officeart/2005/8/layout/pyramid1"/>
    <dgm:cxn modelId="{5250C87F-7FB5-4658-94E1-EC3605CF2377}" type="presParOf" srcId="{7C11A265-DF89-4368-8C6D-3DF6BA3B5C23}" destId="{AF14525E-5825-4B85-9588-D511D9F8C864}" srcOrd="1" destOrd="0" presId="urn:microsoft.com/office/officeart/2005/8/layout/pyramid1"/>
    <dgm:cxn modelId="{95CFA9F5-1EBF-4F98-A8B2-42A86B6A07D2}" type="presParOf" srcId="{E0974FB3-4983-4B57-BCC9-64EEB7F3D83D}" destId="{F1EEBC79-F6DF-4F6A-B6F0-91D107A3B080}" srcOrd="3" destOrd="0" presId="urn:microsoft.com/office/officeart/2005/8/layout/pyramid1"/>
    <dgm:cxn modelId="{E034E1D6-E948-400A-9B0A-19BAD85B4445}" type="presParOf" srcId="{F1EEBC79-F6DF-4F6A-B6F0-91D107A3B080}" destId="{00F72639-60CA-4BA5-904E-85E79F959295}" srcOrd="0" destOrd="0" presId="urn:microsoft.com/office/officeart/2005/8/layout/pyramid1"/>
    <dgm:cxn modelId="{55A37863-9522-43B3-852F-E52F2E341D01}" type="presParOf" srcId="{F1EEBC79-F6DF-4F6A-B6F0-91D107A3B080}" destId="{34431614-2F13-45D6-A71F-2D88F97F4BB5}" srcOrd="1" destOrd="0" presId="urn:microsoft.com/office/officeart/2005/8/layout/pyramid1"/>
    <dgm:cxn modelId="{DF855E9B-6CA1-497A-991F-F8BDDFBC99C8}" type="presParOf" srcId="{E0974FB3-4983-4B57-BCC9-64EEB7F3D83D}" destId="{85C76CF5-D546-4E28-9134-32070288D041}" srcOrd="4" destOrd="0" presId="urn:microsoft.com/office/officeart/2005/8/layout/pyramid1"/>
    <dgm:cxn modelId="{C7C083E8-4497-4932-9033-65733A62B36F}" type="presParOf" srcId="{85C76CF5-D546-4E28-9134-32070288D041}" destId="{5A0AC67C-30F1-4B7C-82B8-5CC0E1DCCB81}" srcOrd="0" destOrd="0" presId="urn:microsoft.com/office/officeart/2005/8/layout/pyramid1"/>
    <dgm:cxn modelId="{6CEAE61B-E94F-4B6F-9E83-3D6FF8B023F4}" type="presParOf" srcId="{85C76CF5-D546-4E28-9134-32070288D041}" destId="{3EFC5AC2-A588-4EB2-95E5-0753DCF2286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70A4-DDF6-4AEE-A83E-980A7A054BBC}">
      <dsp:nvSpPr>
        <dsp:cNvPr id="0" name=""/>
        <dsp:cNvSpPr/>
      </dsp:nvSpPr>
      <dsp:spPr>
        <a:xfrm>
          <a:off x="2069930" y="0"/>
          <a:ext cx="1034965" cy="906610"/>
        </a:xfrm>
        <a:prstGeom prst="trapezoid">
          <a:avLst>
            <a:gd name="adj" fmla="val 57079"/>
          </a:avLst>
        </a:prstGeom>
        <a:solidFill>
          <a:srgbClr val="FFE59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Montserrat" panose="00000500000000000000" pitchFamily="2" charset="0"/>
            </a:rPr>
            <a:t>Chirurgie bariatrique</a:t>
          </a:r>
        </a:p>
      </dsp:txBody>
      <dsp:txXfrm>
        <a:off x="2069930" y="0"/>
        <a:ext cx="1034965" cy="906610"/>
      </dsp:txXfrm>
    </dsp:sp>
    <dsp:sp modelId="{7E6EBAC0-2748-4C8F-B2B9-39E4B91045AC}">
      <dsp:nvSpPr>
        <dsp:cNvPr id="0" name=""/>
        <dsp:cNvSpPr/>
      </dsp:nvSpPr>
      <dsp:spPr>
        <a:xfrm>
          <a:off x="1552448" y="906610"/>
          <a:ext cx="2069930" cy="906610"/>
        </a:xfrm>
        <a:prstGeom prst="trapezoid">
          <a:avLst>
            <a:gd name="adj" fmla="val 57079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Montserrat" panose="00000500000000000000" pitchFamily="2" charset="0"/>
            </a:rPr>
            <a:t>Traitement médicamenteux</a:t>
          </a:r>
        </a:p>
      </dsp:txBody>
      <dsp:txXfrm>
        <a:off x="1914685" y="906610"/>
        <a:ext cx="1345455" cy="906610"/>
      </dsp:txXfrm>
    </dsp:sp>
    <dsp:sp modelId="{CF2B638A-C98A-4C1A-BD42-EA6A002D0C4E}">
      <dsp:nvSpPr>
        <dsp:cNvPr id="0" name=""/>
        <dsp:cNvSpPr/>
      </dsp:nvSpPr>
      <dsp:spPr>
        <a:xfrm>
          <a:off x="1034965" y="1813221"/>
          <a:ext cx="3104896" cy="906610"/>
        </a:xfrm>
        <a:prstGeom prst="trapezoid">
          <a:avLst>
            <a:gd name="adj" fmla="val 57079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Montserrat" panose="00000500000000000000" pitchFamily="2" charset="0"/>
            </a:rPr>
            <a:t>Soutien psychologique</a:t>
          </a:r>
        </a:p>
      </dsp:txBody>
      <dsp:txXfrm>
        <a:off x="1578322" y="1813221"/>
        <a:ext cx="2018182" cy="906610"/>
      </dsp:txXfrm>
    </dsp:sp>
    <dsp:sp modelId="{00F72639-60CA-4BA5-904E-85E79F959295}">
      <dsp:nvSpPr>
        <dsp:cNvPr id="0" name=""/>
        <dsp:cNvSpPr/>
      </dsp:nvSpPr>
      <dsp:spPr>
        <a:xfrm>
          <a:off x="517482" y="2719831"/>
          <a:ext cx="4139861" cy="906610"/>
        </a:xfrm>
        <a:prstGeom prst="trapezoid">
          <a:avLst>
            <a:gd name="adj" fmla="val 57079"/>
          </a:avLst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Montserrat" panose="00000500000000000000" pitchFamily="2" charset="0"/>
            </a:rPr>
            <a:t>Traitement des comorbidités</a:t>
          </a:r>
        </a:p>
      </dsp:txBody>
      <dsp:txXfrm>
        <a:off x="1241958" y="2719831"/>
        <a:ext cx="2690910" cy="906610"/>
      </dsp:txXfrm>
    </dsp:sp>
    <dsp:sp modelId="{5A0AC67C-30F1-4B7C-82B8-5CC0E1DCCB81}">
      <dsp:nvSpPr>
        <dsp:cNvPr id="0" name=""/>
        <dsp:cNvSpPr/>
      </dsp:nvSpPr>
      <dsp:spPr>
        <a:xfrm>
          <a:off x="0" y="3626442"/>
          <a:ext cx="5174827" cy="906610"/>
        </a:xfrm>
        <a:prstGeom prst="trapezoid">
          <a:avLst>
            <a:gd name="adj" fmla="val 57079"/>
          </a:avLst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Montserrat" panose="00000500000000000000" pitchFamily="2" charset="0"/>
            </a:rPr>
            <a:t>Activité physique et comportement nutritionnel</a:t>
          </a:r>
        </a:p>
      </dsp:txBody>
      <dsp:txXfrm>
        <a:off x="905594" y="3626442"/>
        <a:ext cx="3363637" cy="906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70A4-DDF6-4AEE-A83E-980A7A054BBC}">
      <dsp:nvSpPr>
        <dsp:cNvPr id="0" name=""/>
        <dsp:cNvSpPr/>
      </dsp:nvSpPr>
      <dsp:spPr>
        <a:xfrm>
          <a:off x="2069930" y="0"/>
          <a:ext cx="1034965" cy="906610"/>
        </a:xfrm>
        <a:prstGeom prst="trapezoid">
          <a:avLst>
            <a:gd name="adj" fmla="val 57079"/>
          </a:avLst>
        </a:prstGeom>
        <a:solidFill>
          <a:srgbClr val="FFE593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kern="1200" dirty="0">
              <a:latin typeface="Montserrat" panose="00000500000000000000" pitchFamily="2" charset="0"/>
            </a:rPr>
            <a:t> </a:t>
          </a: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sp:txBody>
      <dsp:txXfrm>
        <a:off x="2069930" y="0"/>
        <a:ext cx="1034965" cy="906610"/>
      </dsp:txXfrm>
    </dsp:sp>
    <dsp:sp modelId="{7E6EBAC0-2748-4C8F-B2B9-39E4B91045AC}">
      <dsp:nvSpPr>
        <dsp:cNvPr id="0" name=""/>
        <dsp:cNvSpPr/>
      </dsp:nvSpPr>
      <dsp:spPr>
        <a:xfrm>
          <a:off x="1552448" y="906610"/>
          <a:ext cx="2069930" cy="906610"/>
        </a:xfrm>
        <a:prstGeom prst="trapezoid">
          <a:avLst>
            <a:gd name="adj" fmla="val 57079"/>
          </a:avLst>
        </a:prstGeom>
        <a:solidFill>
          <a:srgbClr val="FBE3D6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</a:t>
          </a:r>
          <a:r>
            <a:rPr lang="fr-FR" sz="1000" b="1" kern="1200" dirty="0">
              <a:latin typeface="Montserrat" panose="00000500000000000000" pitchFamily="2" charset="0"/>
            </a:rPr>
            <a:t> </a:t>
          </a: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médicamenteux</a:t>
          </a:r>
        </a:p>
      </dsp:txBody>
      <dsp:txXfrm>
        <a:off x="1914685" y="906610"/>
        <a:ext cx="1345455" cy="906610"/>
      </dsp:txXfrm>
    </dsp:sp>
    <dsp:sp modelId="{CF2B638A-C98A-4C1A-BD42-EA6A002D0C4E}">
      <dsp:nvSpPr>
        <dsp:cNvPr id="0" name=""/>
        <dsp:cNvSpPr/>
      </dsp:nvSpPr>
      <dsp:spPr>
        <a:xfrm>
          <a:off x="1034965" y="1813221"/>
          <a:ext cx="3104896" cy="906610"/>
        </a:xfrm>
        <a:prstGeom prst="trapezoid">
          <a:avLst>
            <a:gd name="adj" fmla="val 57079"/>
          </a:avLst>
        </a:prstGeom>
        <a:solidFill>
          <a:srgbClr val="E59EDD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sp:txBody>
      <dsp:txXfrm>
        <a:off x="1578322" y="1813221"/>
        <a:ext cx="2018182" cy="906610"/>
      </dsp:txXfrm>
    </dsp:sp>
    <dsp:sp modelId="{00F72639-60CA-4BA5-904E-85E79F959295}">
      <dsp:nvSpPr>
        <dsp:cNvPr id="0" name=""/>
        <dsp:cNvSpPr/>
      </dsp:nvSpPr>
      <dsp:spPr>
        <a:xfrm>
          <a:off x="517482" y="2719831"/>
          <a:ext cx="4139861" cy="906610"/>
        </a:xfrm>
        <a:prstGeom prst="trapezoid">
          <a:avLst>
            <a:gd name="adj" fmla="val 57079"/>
          </a:avLst>
        </a:prstGeom>
        <a:solidFill>
          <a:srgbClr val="D9F2D0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sp:txBody>
      <dsp:txXfrm>
        <a:off x="1241958" y="2719831"/>
        <a:ext cx="2690910" cy="906610"/>
      </dsp:txXfrm>
    </dsp:sp>
    <dsp:sp modelId="{5A0AC67C-30F1-4B7C-82B8-5CC0E1DCCB81}">
      <dsp:nvSpPr>
        <dsp:cNvPr id="0" name=""/>
        <dsp:cNvSpPr/>
      </dsp:nvSpPr>
      <dsp:spPr>
        <a:xfrm>
          <a:off x="0" y="3626442"/>
          <a:ext cx="5174827" cy="906610"/>
        </a:xfrm>
        <a:prstGeom prst="trapezoid">
          <a:avLst>
            <a:gd name="adj" fmla="val 57079"/>
          </a:avLst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Montserrat" panose="00000500000000000000" pitchFamily="2" charset="0"/>
            </a:rPr>
            <a:t>Activité physique et comportement nutritionnel</a:t>
          </a:r>
        </a:p>
      </dsp:txBody>
      <dsp:txXfrm>
        <a:off x="905594" y="3626442"/>
        <a:ext cx="3363637" cy="906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70A4-DDF6-4AEE-A83E-980A7A054BBC}">
      <dsp:nvSpPr>
        <dsp:cNvPr id="0" name=""/>
        <dsp:cNvSpPr/>
      </dsp:nvSpPr>
      <dsp:spPr>
        <a:xfrm>
          <a:off x="2069930" y="0"/>
          <a:ext cx="1034965" cy="906610"/>
        </a:xfrm>
        <a:prstGeom prst="trapezoid">
          <a:avLst>
            <a:gd name="adj" fmla="val 57079"/>
          </a:avLst>
        </a:prstGeom>
        <a:solidFill>
          <a:srgbClr val="FFE593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kern="1200" dirty="0">
              <a:latin typeface="Montserrat" panose="00000500000000000000" pitchFamily="2" charset="0"/>
            </a:rPr>
            <a:t> </a:t>
          </a: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sp:txBody>
      <dsp:txXfrm>
        <a:off x="2069930" y="0"/>
        <a:ext cx="1034965" cy="906610"/>
      </dsp:txXfrm>
    </dsp:sp>
    <dsp:sp modelId="{7E6EBAC0-2748-4C8F-B2B9-39E4B91045AC}">
      <dsp:nvSpPr>
        <dsp:cNvPr id="0" name=""/>
        <dsp:cNvSpPr/>
      </dsp:nvSpPr>
      <dsp:spPr>
        <a:xfrm>
          <a:off x="1552448" y="906610"/>
          <a:ext cx="2069930" cy="906610"/>
        </a:xfrm>
        <a:prstGeom prst="trapezoid">
          <a:avLst>
            <a:gd name="adj" fmla="val 57079"/>
          </a:avLst>
        </a:prstGeom>
        <a:solidFill>
          <a:srgbClr val="FBE3D6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</a:t>
          </a:r>
          <a:r>
            <a:rPr lang="fr-FR" sz="1000" b="1" kern="1200" dirty="0">
              <a:latin typeface="Montserrat" panose="00000500000000000000" pitchFamily="2" charset="0"/>
            </a:rPr>
            <a:t> </a:t>
          </a: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médicamenteux</a:t>
          </a:r>
        </a:p>
      </dsp:txBody>
      <dsp:txXfrm>
        <a:off x="1914685" y="906610"/>
        <a:ext cx="1345455" cy="906610"/>
      </dsp:txXfrm>
    </dsp:sp>
    <dsp:sp modelId="{CF2B638A-C98A-4C1A-BD42-EA6A002D0C4E}">
      <dsp:nvSpPr>
        <dsp:cNvPr id="0" name=""/>
        <dsp:cNvSpPr/>
      </dsp:nvSpPr>
      <dsp:spPr>
        <a:xfrm>
          <a:off x="1034965" y="1813221"/>
          <a:ext cx="3104896" cy="906610"/>
        </a:xfrm>
        <a:prstGeom prst="trapezoid">
          <a:avLst>
            <a:gd name="adj" fmla="val 57079"/>
          </a:avLst>
        </a:prstGeom>
        <a:solidFill>
          <a:srgbClr val="E59ED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tx1"/>
              </a:solidFill>
              <a:latin typeface="Montserrat" panose="00000500000000000000" pitchFamily="2" charset="0"/>
            </a:rPr>
            <a:t>Soutien psychologique</a:t>
          </a:r>
        </a:p>
      </dsp:txBody>
      <dsp:txXfrm>
        <a:off x="1578322" y="1813221"/>
        <a:ext cx="2018182" cy="906610"/>
      </dsp:txXfrm>
    </dsp:sp>
    <dsp:sp modelId="{00F72639-60CA-4BA5-904E-85E79F959295}">
      <dsp:nvSpPr>
        <dsp:cNvPr id="0" name=""/>
        <dsp:cNvSpPr/>
      </dsp:nvSpPr>
      <dsp:spPr>
        <a:xfrm>
          <a:off x="517482" y="2719831"/>
          <a:ext cx="4139861" cy="906610"/>
        </a:xfrm>
        <a:prstGeom prst="trapezoid">
          <a:avLst>
            <a:gd name="adj" fmla="val 57079"/>
          </a:avLst>
        </a:prstGeom>
        <a:solidFill>
          <a:srgbClr val="D9F2D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tx1"/>
              </a:solidFill>
              <a:latin typeface="Montserrat" panose="00000500000000000000" pitchFamily="2" charset="0"/>
            </a:rPr>
            <a:t>Traitement des comorbidités</a:t>
          </a:r>
        </a:p>
      </dsp:txBody>
      <dsp:txXfrm>
        <a:off x="1241958" y="2719831"/>
        <a:ext cx="2690910" cy="906610"/>
      </dsp:txXfrm>
    </dsp:sp>
    <dsp:sp modelId="{5A0AC67C-30F1-4B7C-82B8-5CC0E1DCCB81}">
      <dsp:nvSpPr>
        <dsp:cNvPr id="0" name=""/>
        <dsp:cNvSpPr/>
      </dsp:nvSpPr>
      <dsp:spPr>
        <a:xfrm>
          <a:off x="0" y="3626442"/>
          <a:ext cx="5174827" cy="906610"/>
        </a:xfrm>
        <a:prstGeom prst="trapezoid">
          <a:avLst>
            <a:gd name="adj" fmla="val 57079"/>
          </a:avLst>
        </a:prstGeom>
        <a:solidFill>
          <a:srgbClr val="96DCF8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sp:txBody>
      <dsp:txXfrm>
        <a:off x="905594" y="3626442"/>
        <a:ext cx="3363637" cy="906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70A4-DDF6-4AEE-A83E-980A7A054BBC}">
      <dsp:nvSpPr>
        <dsp:cNvPr id="0" name=""/>
        <dsp:cNvSpPr/>
      </dsp:nvSpPr>
      <dsp:spPr>
        <a:xfrm>
          <a:off x="2069930" y="0"/>
          <a:ext cx="1034965" cy="906610"/>
        </a:xfrm>
        <a:prstGeom prst="trapezoid">
          <a:avLst>
            <a:gd name="adj" fmla="val 57079"/>
          </a:avLst>
        </a:prstGeom>
        <a:solidFill>
          <a:srgbClr val="FFE593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kern="1200" dirty="0">
              <a:latin typeface="Montserrat" panose="00000500000000000000" pitchFamily="2" charset="0"/>
            </a:rPr>
            <a:t> </a:t>
          </a: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sp:txBody>
      <dsp:txXfrm>
        <a:off x="2069930" y="0"/>
        <a:ext cx="1034965" cy="906610"/>
      </dsp:txXfrm>
    </dsp:sp>
    <dsp:sp modelId="{7E6EBAC0-2748-4C8F-B2B9-39E4B91045AC}">
      <dsp:nvSpPr>
        <dsp:cNvPr id="0" name=""/>
        <dsp:cNvSpPr/>
      </dsp:nvSpPr>
      <dsp:spPr>
        <a:xfrm>
          <a:off x="1552448" y="906610"/>
          <a:ext cx="2069930" cy="906610"/>
        </a:xfrm>
        <a:prstGeom prst="trapezoid">
          <a:avLst>
            <a:gd name="adj" fmla="val 57079"/>
          </a:avLst>
        </a:prstGeom>
        <a:solidFill>
          <a:srgbClr val="FBE3D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tx1"/>
              </a:solidFill>
              <a:latin typeface="Montserrat" panose="00000500000000000000" pitchFamily="2" charset="0"/>
            </a:rPr>
            <a:t>Traitement médicamenteux</a:t>
          </a:r>
        </a:p>
      </dsp:txBody>
      <dsp:txXfrm>
        <a:off x="1914685" y="906610"/>
        <a:ext cx="1345455" cy="906610"/>
      </dsp:txXfrm>
    </dsp:sp>
    <dsp:sp modelId="{CF2B638A-C98A-4C1A-BD42-EA6A002D0C4E}">
      <dsp:nvSpPr>
        <dsp:cNvPr id="0" name=""/>
        <dsp:cNvSpPr/>
      </dsp:nvSpPr>
      <dsp:spPr>
        <a:xfrm>
          <a:off x="1034965" y="1813221"/>
          <a:ext cx="3104896" cy="906610"/>
        </a:xfrm>
        <a:prstGeom prst="trapezoid">
          <a:avLst>
            <a:gd name="adj" fmla="val 57079"/>
          </a:avLst>
        </a:prstGeom>
        <a:solidFill>
          <a:srgbClr val="E59EDD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sp:txBody>
      <dsp:txXfrm>
        <a:off x="1578322" y="1813221"/>
        <a:ext cx="2018182" cy="906610"/>
      </dsp:txXfrm>
    </dsp:sp>
    <dsp:sp modelId="{00F72639-60CA-4BA5-904E-85E79F959295}">
      <dsp:nvSpPr>
        <dsp:cNvPr id="0" name=""/>
        <dsp:cNvSpPr/>
      </dsp:nvSpPr>
      <dsp:spPr>
        <a:xfrm>
          <a:off x="517482" y="2719831"/>
          <a:ext cx="4139861" cy="906610"/>
        </a:xfrm>
        <a:prstGeom prst="trapezoid">
          <a:avLst>
            <a:gd name="adj" fmla="val 57079"/>
          </a:avLst>
        </a:prstGeom>
        <a:solidFill>
          <a:srgbClr val="D9F2D0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sp:txBody>
      <dsp:txXfrm>
        <a:off x="1241958" y="2719831"/>
        <a:ext cx="2690910" cy="906610"/>
      </dsp:txXfrm>
    </dsp:sp>
    <dsp:sp modelId="{5A0AC67C-30F1-4B7C-82B8-5CC0E1DCCB81}">
      <dsp:nvSpPr>
        <dsp:cNvPr id="0" name=""/>
        <dsp:cNvSpPr/>
      </dsp:nvSpPr>
      <dsp:spPr>
        <a:xfrm>
          <a:off x="0" y="3626442"/>
          <a:ext cx="5174827" cy="906610"/>
        </a:xfrm>
        <a:prstGeom prst="trapezoid">
          <a:avLst>
            <a:gd name="adj" fmla="val 57079"/>
          </a:avLst>
        </a:prstGeom>
        <a:solidFill>
          <a:srgbClr val="96DCF8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sp:txBody>
      <dsp:txXfrm>
        <a:off x="905594" y="3626442"/>
        <a:ext cx="3363637" cy="906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70A4-DDF6-4AEE-A83E-980A7A054BBC}">
      <dsp:nvSpPr>
        <dsp:cNvPr id="0" name=""/>
        <dsp:cNvSpPr/>
      </dsp:nvSpPr>
      <dsp:spPr>
        <a:xfrm>
          <a:off x="2069930" y="0"/>
          <a:ext cx="1034965" cy="906610"/>
        </a:xfrm>
        <a:prstGeom prst="trapezoid">
          <a:avLst>
            <a:gd name="adj" fmla="val 57079"/>
          </a:avLst>
        </a:prstGeom>
        <a:solidFill>
          <a:srgbClr val="FFE593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kern="1200" dirty="0">
              <a:latin typeface="Montserrat" panose="00000500000000000000" pitchFamily="2" charset="0"/>
            </a:rPr>
            <a:t> </a:t>
          </a: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sp:txBody>
      <dsp:txXfrm>
        <a:off x="2069930" y="0"/>
        <a:ext cx="1034965" cy="906610"/>
      </dsp:txXfrm>
    </dsp:sp>
    <dsp:sp modelId="{7E6EBAC0-2748-4C8F-B2B9-39E4B91045AC}">
      <dsp:nvSpPr>
        <dsp:cNvPr id="0" name=""/>
        <dsp:cNvSpPr/>
      </dsp:nvSpPr>
      <dsp:spPr>
        <a:xfrm>
          <a:off x="1552448" y="906610"/>
          <a:ext cx="2069930" cy="906610"/>
        </a:xfrm>
        <a:prstGeom prst="trapezoid">
          <a:avLst>
            <a:gd name="adj" fmla="val 57079"/>
          </a:avLst>
        </a:prstGeom>
        <a:solidFill>
          <a:srgbClr val="FBE3D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tx1"/>
              </a:solidFill>
              <a:latin typeface="Montserrat" panose="00000500000000000000" pitchFamily="2" charset="0"/>
            </a:rPr>
            <a:t>Traitement médicamenteux</a:t>
          </a:r>
        </a:p>
      </dsp:txBody>
      <dsp:txXfrm>
        <a:off x="1914685" y="906610"/>
        <a:ext cx="1345455" cy="906610"/>
      </dsp:txXfrm>
    </dsp:sp>
    <dsp:sp modelId="{CF2B638A-C98A-4C1A-BD42-EA6A002D0C4E}">
      <dsp:nvSpPr>
        <dsp:cNvPr id="0" name=""/>
        <dsp:cNvSpPr/>
      </dsp:nvSpPr>
      <dsp:spPr>
        <a:xfrm>
          <a:off x="1034965" y="1813221"/>
          <a:ext cx="3104896" cy="906610"/>
        </a:xfrm>
        <a:prstGeom prst="trapezoid">
          <a:avLst>
            <a:gd name="adj" fmla="val 57079"/>
          </a:avLst>
        </a:prstGeom>
        <a:solidFill>
          <a:srgbClr val="E59EDD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sp:txBody>
      <dsp:txXfrm>
        <a:off x="1578322" y="1813221"/>
        <a:ext cx="2018182" cy="906610"/>
      </dsp:txXfrm>
    </dsp:sp>
    <dsp:sp modelId="{00F72639-60CA-4BA5-904E-85E79F959295}">
      <dsp:nvSpPr>
        <dsp:cNvPr id="0" name=""/>
        <dsp:cNvSpPr/>
      </dsp:nvSpPr>
      <dsp:spPr>
        <a:xfrm>
          <a:off x="517482" y="2719831"/>
          <a:ext cx="4139861" cy="906610"/>
        </a:xfrm>
        <a:prstGeom prst="trapezoid">
          <a:avLst>
            <a:gd name="adj" fmla="val 57079"/>
          </a:avLst>
        </a:prstGeom>
        <a:solidFill>
          <a:srgbClr val="D9F2D0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sp:txBody>
      <dsp:txXfrm>
        <a:off x="1241958" y="2719831"/>
        <a:ext cx="2690910" cy="906610"/>
      </dsp:txXfrm>
    </dsp:sp>
    <dsp:sp modelId="{5A0AC67C-30F1-4B7C-82B8-5CC0E1DCCB81}">
      <dsp:nvSpPr>
        <dsp:cNvPr id="0" name=""/>
        <dsp:cNvSpPr/>
      </dsp:nvSpPr>
      <dsp:spPr>
        <a:xfrm>
          <a:off x="0" y="3626442"/>
          <a:ext cx="5174827" cy="906610"/>
        </a:xfrm>
        <a:prstGeom prst="trapezoid">
          <a:avLst>
            <a:gd name="adj" fmla="val 57079"/>
          </a:avLst>
        </a:prstGeom>
        <a:solidFill>
          <a:srgbClr val="96DCF8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sp:txBody>
      <dsp:txXfrm>
        <a:off x="905594" y="3626442"/>
        <a:ext cx="3363637" cy="9066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70A4-DDF6-4AEE-A83E-980A7A054BBC}">
      <dsp:nvSpPr>
        <dsp:cNvPr id="0" name=""/>
        <dsp:cNvSpPr/>
      </dsp:nvSpPr>
      <dsp:spPr>
        <a:xfrm>
          <a:off x="2069930" y="0"/>
          <a:ext cx="1034965" cy="906610"/>
        </a:xfrm>
        <a:prstGeom prst="trapezoid">
          <a:avLst>
            <a:gd name="adj" fmla="val 57079"/>
          </a:avLst>
        </a:prstGeom>
        <a:solidFill>
          <a:srgbClr val="FFE593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Chirurgie</a:t>
          </a:r>
          <a:r>
            <a:rPr lang="fr-FR" sz="1000" b="1" kern="1200" dirty="0">
              <a:latin typeface="Montserrat" panose="00000500000000000000" pitchFamily="2" charset="0"/>
            </a:rPr>
            <a:t> </a:t>
          </a: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bariatrique</a:t>
          </a:r>
        </a:p>
      </dsp:txBody>
      <dsp:txXfrm>
        <a:off x="2069930" y="0"/>
        <a:ext cx="1034965" cy="906610"/>
      </dsp:txXfrm>
    </dsp:sp>
    <dsp:sp modelId="{7E6EBAC0-2748-4C8F-B2B9-39E4B91045AC}">
      <dsp:nvSpPr>
        <dsp:cNvPr id="0" name=""/>
        <dsp:cNvSpPr/>
      </dsp:nvSpPr>
      <dsp:spPr>
        <a:xfrm>
          <a:off x="1552448" y="906610"/>
          <a:ext cx="2069930" cy="906610"/>
        </a:xfrm>
        <a:prstGeom prst="trapezoid">
          <a:avLst>
            <a:gd name="adj" fmla="val 57079"/>
          </a:avLst>
        </a:prstGeom>
        <a:solidFill>
          <a:srgbClr val="FBE3D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tx1"/>
              </a:solidFill>
              <a:latin typeface="Montserrat" panose="00000500000000000000" pitchFamily="2" charset="0"/>
            </a:rPr>
            <a:t>Traitement médicamenteux</a:t>
          </a:r>
        </a:p>
      </dsp:txBody>
      <dsp:txXfrm>
        <a:off x="1914685" y="906610"/>
        <a:ext cx="1345455" cy="906610"/>
      </dsp:txXfrm>
    </dsp:sp>
    <dsp:sp modelId="{CF2B638A-C98A-4C1A-BD42-EA6A002D0C4E}">
      <dsp:nvSpPr>
        <dsp:cNvPr id="0" name=""/>
        <dsp:cNvSpPr/>
      </dsp:nvSpPr>
      <dsp:spPr>
        <a:xfrm>
          <a:off x="1034965" y="1813221"/>
          <a:ext cx="3104896" cy="906610"/>
        </a:xfrm>
        <a:prstGeom prst="trapezoid">
          <a:avLst>
            <a:gd name="adj" fmla="val 57079"/>
          </a:avLst>
        </a:prstGeom>
        <a:solidFill>
          <a:srgbClr val="E59EDD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Soutien psychologique</a:t>
          </a:r>
        </a:p>
      </dsp:txBody>
      <dsp:txXfrm>
        <a:off x="1578322" y="1813221"/>
        <a:ext cx="2018182" cy="906610"/>
      </dsp:txXfrm>
    </dsp:sp>
    <dsp:sp modelId="{00F72639-60CA-4BA5-904E-85E79F959295}">
      <dsp:nvSpPr>
        <dsp:cNvPr id="0" name=""/>
        <dsp:cNvSpPr/>
      </dsp:nvSpPr>
      <dsp:spPr>
        <a:xfrm>
          <a:off x="517482" y="2719831"/>
          <a:ext cx="4139861" cy="906610"/>
        </a:xfrm>
        <a:prstGeom prst="trapezoid">
          <a:avLst>
            <a:gd name="adj" fmla="val 57079"/>
          </a:avLst>
        </a:prstGeom>
        <a:solidFill>
          <a:srgbClr val="D9F2D0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Traitement des comorbidités</a:t>
          </a:r>
        </a:p>
      </dsp:txBody>
      <dsp:txXfrm>
        <a:off x="1241958" y="2719831"/>
        <a:ext cx="2690910" cy="906610"/>
      </dsp:txXfrm>
    </dsp:sp>
    <dsp:sp modelId="{5A0AC67C-30F1-4B7C-82B8-5CC0E1DCCB81}">
      <dsp:nvSpPr>
        <dsp:cNvPr id="0" name=""/>
        <dsp:cNvSpPr/>
      </dsp:nvSpPr>
      <dsp:spPr>
        <a:xfrm>
          <a:off x="0" y="3626442"/>
          <a:ext cx="5174827" cy="906610"/>
        </a:xfrm>
        <a:prstGeom prst="trapezoid">
          <a:avLst>
            <a:gd name="adj" fmla="val 57079"/>
          </a:avLst>
        </a:prstGeom>
        <a:solidFill>
          <a:srgbClr val="96DCF8">
            <a:alpha val="2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rPr>
            <a:t>Activité physique et comportement nutritionnel</a:t>
          </a:r>
        </a:p>
      </dsp:txBody>
      <dsp:txXfrm>
        <a:off x="905594" y="3626442"/>
        <a:ext cx="3363637" cy="906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165E7-CCF9-9440-AD62-8A8F9A9475D8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CE6D6-9544-F04B-A020-22323CD1A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47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E6D6-9544-F04B-A020-22323CD1A15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7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E6D6-9544-F04B-A020-22323CD1A15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0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1AE21-004C-3F61-8712-38134BACC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7B6CE5-CA83-2801-F5C2-3796BCBA7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0A7EBA-B656-BDD1-F286-943C49CAA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1D3425-6B5A-D5DF-7E97-BCD080415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E6D6-9544-F04B-A020-22323CD1A15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88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E6D6-9544-F04B-A020-22323CD1A15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93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E6D6-9544-F04B-A020-22323CD1A15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328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E6D6-9544-F04B-A020-22323CD1A15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6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36EAC-8DC0-352A-E0FA-085ADCCC0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6EBFCB4-D443-C832-0AAB-4B3F46979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A2355C-30A6-6B0D-5AEB-A02D59E75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872305-1B97-61A5-CC85-A233202BC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931A25-CA16-40F6-D430-68EC1D0B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36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E3680-23F1-9F79-D770-34A80A0A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A3A6A5-E271-2CF4-7B7E-BB1977979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5AF8DE-1B17-E28A-5536-2BCC8932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767E31-EAA6-60FB-2329-16A92D7F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DAB5C5-2F73-9246-05BC-33911D3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78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5CC950-AB8A-1BA7-B28E-E1011E705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D014EE-CE9F-8FC5-42F9-3B5096DAE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8E219E-C28D-EAB6-7E10-F1C9C9313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F2D76A-5998-569B-AA22-9C0A3341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AF204F-F730-C360-3EB9-F268D074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81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4ADA0-E332-0B60-ECFB-8E9FFA51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3BEA10-7308-BC93-45FA-8922A6883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3668A1-00C6-EF3E-F28F-81B9829A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A4756E-ECBC-C682-B25B-7A6CBF1A5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97C1A6-C11D-1BF9-CC56-F6861DCF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45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AAB30-D581-4549-EAED-18387B3B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FC832A-11E4-74E5-48AC-552820A2A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F1C334-4D6D-DA44-4844-828C2AF4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763E9C-EEC1-E7AF-20CE-1D7B91F6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96ACA2-8C44-25F3-4D8D-1C6A9D4E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56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8EB1B-5D82-5894-AE7F-A96717B0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21038F-FDA8-20F4-D251-6EF744452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4D44D9-E4F5-0F1E-EC27-FDFF1E4A3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8BBAB2-9E25-02DE-7183-85B0F61B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02420C-7986-69C5-9AE8-460DBFFD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440F6C-A5F6-7ABD-45B7-494DD59E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29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E1728-5CFD-2D8E-A3D9-E50120B6D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8BE1D6-D172-3B2A-4512-AA84FD078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3FC034-379F-961C-EC48-9E2FD3F81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9209B9-EC11-4589-579C-63BF7297C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50F581-FEF4-AE23-B116-E1FC745F7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372B02-FFAC-1698-024F-C59AF4AA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5C893F-0E20-FE4F-0895-91CB787ED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86FFC39-E709-568A-B405-39E1D2DB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20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801A32-C042-0E77-D8A1-D1EDDFD7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453328-B2AB-833B-E8F7-905525F90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E21142-A9A0-7FF4-902E-C36668FB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554DDB-420E-C6D6-3FBD-78B8D461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72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AF4B90-90F7-7923-6E22-8EF89C77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7A86A6-A625-4FBF-174F-3402A0A0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F431C6-831B-01D2-9715-6C29D8B0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97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32E7C-E5F0-3800-C6A7-1B8E3027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86D1F-BC68-7338-4D33-E2F662F1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0EE86A-DAC9-03C0-82AD-EDF265923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0A74F6-7946-2684-3CA2-2872A8A53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E38367-9E2B-D66B-7B51-E0AB97EA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44E5A5-0C6A-BDB8-4E65-CE20697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15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538B5-9ACD-7621-225D-0B5060E6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28B6403-5457-4224-8BED-BFD8D0C26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A89D3-F1DA-E619-2B03-B93B2F02B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ABCA78-7DA9-7D1E-095D-077C67C7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428EDF-1A20-B78B-E380-7B4A98F6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1BC7D3-9822-CA6E-6F7A-08AECC2C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78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5F30260-F63C-524B-9B25-95C94F8F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7CE114-62F4-D105-831A-DD2055C9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AF02C5-1D07-6794-F28B-742ABABC9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1765A4-C43C-3346-B43E-6A86F0E00F89}" type="datetimeFigureOut">
              <a:rPr lang="fr-FR" smtClean="0"/>
              <a:t>11/10/2025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F22CCE-9D40-41CD-3880-3C7E9BC0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DD4955-74DD-96DE-C15E-7C3AE9EE9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087D02-AB35-CE48-8075-C408433076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3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1/relationships/webextension" Target="../webextensions/webextension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1/relationships/webextension" Target="../webextensions/webextension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1/relationships/webextension" Target="../webextensions/webextension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1/relationships/webextension" Target="../webextensions/webextension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clement.becle@ccol-sauvegarde.f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1/relationships/webextension" Target="../webextensions/webextension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D6205-7A60-2B48-4863-5F9DF6577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17" y="1122363"/>
            <a:ext cx="11030551" cy="2387600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Montserrat" pitchFamily="2" charset="77"/>
              </a:rPr>
              <a:t>Surpoids et Obésité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FEBB4A-0003-87D0-3644-D71F5AE3F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17" y="3602038"/>
            <a:ext cx="10051983" cy="2798762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Montserrat" pitchFamily="2" charset="77"/>
              </a:rPr>
              <a:t>Focus sur les traitements et leurs preuves scientifiques</a:t>
            </a:r>
          </a:p>
          <a:p>
            <a:pPr algn="l"/>
            <a:endParaRPr lang="fr-FR" b="1" dirty="0">
              <a:latin typeface="Montserrat" pitchFamily="2" charset="77"/>
            </a:endParaRPr>
          </a:p>
          <a:p>
            <a:pPr algn="l"/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  <a:p>
            <a:pPr algn="l"/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  <a:p>
            <a:pPr algn="l"/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  <a:p>
            <a:pPr algn="l"/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Dr Clément Bècle – CCOL.  – Clinique de la Sauvegarde – Lyon</a:t>
            </a:r>
          </a:p>
        </p:txBody>
      </p:sp>
      <p:pic>
        <p:nvPicPr>
          <p:cNvPr id="4" name="Image 3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96FD7EE3-1B37-E5A7-755D-D275EE1A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114" y="5814864"/>
            <a:ext cx="1112714" cy="5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3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09339-6D2F-F3AD-C8DC-5B144CA16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3C0556-8D54-3E1A-3A62-666828E70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les thérapeutiques</a:t>
            </a: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38A84E14-E090-50F4-D9C2-F19D5C1AC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D6428FA6-2427-81E3-353D-53D380324C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95710"/>
              </p:ext>
            </p:extLst>
          </p:nvPr>
        </p:nvGraphicFramePr>
        <p:xfrm>
          <a:off x="1257578" y="1690688"/>
          <a:ext cx="5174827" cy="45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06AD50D-48F9-48D5-B1DE-A794EC418174}"/>
              </a:ext>
            </a:extLst>
          </p:cNvPr>
          <p:cNvSpPr/>
          <p:nvPr/>
        </p:nvSpPr>
        <p:spPr>
          <a:xfrm>
            <a:off x="6608465" y="5430570"/>
            <a:ext cx="1193849" cy="6900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F98C8A-ABD0-E2E2-C67A-52FA92596959}"/>
              </a:ext>
            </a:extLst>
          </p:cNvPr>
          <p:cNvSpPr/>
          <p:nvPr/>
        </p:nvSpPr>
        <p:spPr>
          <a:xfrm>
            <a:off x="7983451" y="5428368"/>
            <a:ext cx="1193849" cy="690026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51863-C2BD-4C81-ECD2-3F3C1EB99044}"/>
              </a:ext>
            </a:extLst>
          </p:cNvPr>
          <p:cNvSpPr/>
          <p:nvPr/>
        </p:nvSpPr>
        <p:spPr>
          <a:xfrm>
            <a:off x="9358437" y="5436349"/>
            <a:ext cx="1193849" cy="69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ABCDA-5410-4F1E-C163-EFE3BDCF0510}"/>
              </a:ext>
            </a:extLst>
          </p:cNvPr>
          <p:cNvSpPr/>
          <p:nvPr/>
        </p:nvSpPr>
        <p:spPr>
          <a:xfrm>
            <a:off x="6608465" y="4491476"/>
            <a:ext cx="1193849" cy="690026"/>
          </a:xfrm>
          <a:prstGeom prst="rect">
            <a:avLst/>
          </a:prstGeom>
          <a:solidFill>
            <a:srgbClr val="D9F2D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0663F-9425-CC35-8896-3A982307BB8B}"/>
              </a:ext>
            </a:extLst>
          </p:cNvPr>
          <p:cNvSpPr/>
          <p:nvPr/>
        </p:nvSpPr>
        <p:spPr>
          <a:xfrm>
            <a:off x="7983451" y="2706521"/>
            <a:ext cx="1193849" cy="690026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143D5-BDD5-D0BE-1D98-C83813256011}"/>
              </a:ext>
            </a:extLst>
          </p:cNvPr>
          <p:cNvSpPr/>
          <p:nvPr/>
        </p:nvSpPr>
        <p:spPr>
          <a:xfrm>
            <a:off x="9358437" y="2714502"/>
            <a:ext cx="1193849" cy="690026"/>
          </a:xfrm>
          <a:prstGeom prst="rect">
            <a:avLst/>
          </a:prstGeom>
          <a:solidFill>
            <a:srgbClr val="FBE3D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7E5DC7-2B93-D8A1-D4B3-0D2AC6EBACE0}"/>
              </a:ext>
            </a:extLst>
          </p:cNvPr>
          <p:cNvSpPr/>
          <p:nvPr/>
        </p:nvSpPr>
        <p:spPr>
          <a:xfrm>
            <a:off x="7983451" y="1849245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0BC27A-50D0-FB8D-47A1-BD3DDF0CA837}"/>
              </a:ext>
            </a:extLst>
          </p:cNvPr>
          <p:cNvSpPr/>
          <p:nvPr/>
        </p:nvSpPr>
        <p:spPr>
          <a:xfrm>
            <a:off x="9358437" y="1857226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89D17BA-3907-0092-9179-A030142D954A}"/>
              </a:ext>
            </a:extLst>
          </p:cNvPr>
          <p:cNvSpPr txBox="1"/>
          <p:nvPr/>
        </p:nvSpPr>
        <p:spPr>
          <a:xfrm>
            <a:off x="10572977" y="1986509"/>
            <a:ext cx="1588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35 + comorbidités</a:t>
            </a:r>
          </a:p>
          <a:p>
            <a:r>
              <a:rPr lang="fr-FR" sz="1050" dirty="0"/>
              <a:t>IMC &gt; 40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B1C8DDD-0193-5E3C-EB21-CC35CACC1676}"/>
              </a:ext>
            </a:extLst>
          </p:cNvPr>
          <p:cNvSpPr txBox="1"/>
          <p:nvPr/>
        </p:nvSpPr>
        <p:spPr>
          <a:xfrm>
            <a:off x="10614324" y="2762993"/>
            <a:ext cx="157767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30</a:t>
            </a:r>
          </a:p>
          <a:p>
            <a:r>
              <a:rPr lang="fr-FR" sz="1050" dirty="0"/>
              <a:t>IMC &gt; 27 + </a:t>
            </a:r>
            <a:r>
              <a:rPr lang="fr-FR" sz="1050" dirty="0" err="1"/>
              <a:t>prrévention</a:t>
            </a:r>
            <a:r>
              <a:rPr lang="fr-FR" sz="1050" dirty="0"/>
              <a:t> II</a:t>
            </a:r>
          </a:p>
          <a:p>
            <a:r>
              <a:rPr lang="fr-FR" sz="1050" dirty="0"/>
              <a:t>Médecin de l’obésité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86D20F-7FB0-EFEC-A65B-A523AADF802C}"/>
              </a:ext>
            </a:extLst>
          </p:cNvPr>
          <p:cNvSpPr/>
          <p:nvPr/>
        </p:nvSpPr>
        <p:spPr>
          <a:xfrm>
            <a:off x="6608464" y="3612201"/>
            <a:ext cx="3943822" cy="690026"/>
          </a:xfrm>
          <a:prstGeom prst="rect">
            <a:avLst/>
          </a:prstGeom>
          <a:solidFill>
            <a:srgbClr val="F2CFE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Selon évaluation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77638F-87C1-E19A-BCA0-8AC77C2794DF}"/>
              </a:ext>
            </a:extLst>
          </p:cNvPr>
          <p:cNvSpPr/>
          <p:nvPr/>
        </p:nvSpPr>
        <p:spPr>
          <a:xfrm>
            <a:off x="7983451" y="4492225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5DA81F-DBDF-A982-8F04-5FAFFC089103}"/>
              </a:ext>
            </a:extLst>
          </p:cNvPr>
          <p:cNvSpPr/>
          <p:nvPr/>
        </p:nvSpPr>
        <p:spPr>
          <a:xfrm>
            <a:off x="9358437" y="4500206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5314D583-ECD1-D2DE-CE27-D236D75EE671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HAS, recommandations de bonnes pratiques, 2022</a:t>
            </a:r>
          </a:p>
        </p:txBody>
      </p:sp>
    </p:spTree>
    <p:extLst>
      <p:ext uri="{BB962C8B-B14F-4D97-AF65-F5344CB8AC3E}">
        <p14:creationId xmlns:p14="http://schemas.microsoft.com/office/powerpoint/2010/main" val="152047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E76D6-E0DD-30F7-E28A-84D61AAE2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473B1-A707-11CF-E666-1A6255E7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à propos du SEMAGLUTIDE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5D7C13C6-7F84-B743-436B-C7113FC128CA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646A10FC-FFAA-24FF-6F31-83CA68BED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A4B64304-DE62-32A3-385C-16F397B4E933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sources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mplément 3">
                <a:extLst>
                  <a:ext uri="{FF2B5EF4-FFF2-40B4-BE49-F238E27FC236}">
                    <a16:creationId xmlns:a16="http://schemas.microsoft.com/office/drawing/2014/main" id="{A14E985E-2BC3-4C29-724C-4A8CB6F1312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53999"/>
              <a:ext cx="11430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Complément 3">
                <a:extLst>
                  <a:ext uri="{FF2B5EF4-FFF2-40B4-BE49-F238E27FC236}">
                    <a16:creationId xmlns:a16="http://schemas.microsoft.com/office/drawing/2014/main" id="{A14E985E-2BC3-4C29-724C-4A8CB6F131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381000" y="253999"/>
                <a:ext cx="11430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3561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8A96D-17D6-6C25-BBBF-67E11F86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1D42-D953-B34D-3948-F5F83F4EE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les thérapeutiques</a:t>
            </a: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82A881E1-D3D4-9670-D35E-69625C48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70AED929-CE54-5F58-260B-AC8C5EC9E380}"/>
              </a:ext>
            </a:extLst>
          </p:cNvPr>
          <p:cNvGraphicFramePr/>
          <p:nvPr/>
        </p:nvGraphicFramePr>
        <p:xfrm>
          <a:off x="1257578" y="1690688"/>
          <a:ext cx="5174827" cy="45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Sous-titre 2">
            <a:extLst>
              <a:ext uri="{FF2B5EF4-FFF2-40B4-BE49-F238E27FC236}">
                <a16:creationId xmlns:a16="http://schemas.microsoft.com/office/drawing/2014/main" id="{50969D3B-06F1-9286-8932-E18A2410555C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HAS, recommandations de bonnes pratiques, 2022 -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Koskinas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, EHJ, 2024 – Packer, NEJM, 2025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CE9BB7-7DCC-6298-1BDC-49D98221E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332" y="1690687"/>
            <a:ext cx="5113446" cy="46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4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B80A-4612-D866-949B-464AC7F7F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9CDA0-808F-5FF9-3202-8C2813AE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à propos du SEMAGLUTIDE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42A4F29F-57F7-D907-DB9D-217B7010F57C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8D4935B9-50C6-AC21-1B03-EA2BD616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9D07956B-6526-5CA4-900F-4F0548AD789B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sources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mplément 4">
                <a:extLst>
                  <a:ext uri="{FF2B5EF4-FFF2-40B4-BE49-F238E27FC236}">
                    <a16:creationId xmlns:a16="http://schemas.microsoft.com/office/drawing/2014/main" id="{1BE06EF1-F842-2FE5-3E91-F2211546F15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53999"/>
              <a:ext cx="11430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5" name="Complément 4">
                <a:extLst>
                  <a:ext uri="{FF2B5EF4-FFF2-40B4-BE49-F238E27FC236}">
                    <a16:creationId xmlns:a16="http://schemas.microsoft.com/office/drawing/2014/main" id="{1BE06EF1-F842-2FE5-3E91-F2211546F1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381000" y="253999"/>
                <a:ext cx="11430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5899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2AE42-55F8-4A69-E2CC-E035C6565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D239BF94-7F85-1C51-6959-5BA2778C1A2A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8477EE59-4E7F-C5CC-34C9-820706A54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7DC4294-6F11-FFD2-C121-D736821EC752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9B73AC5-2E6D-5451-609A-C357B8F6507E}"/>
              </a:ext>
            </a:extLst>
          </p:cNvPr>
          <p:cNvSpPr/>
          <p:nvPr/>
        </p:nvSpPr>
        <p:spPr>
          <a:xfrm>
            <a:off x="511302" y="1753494"/>
            <a:ext cx="2624447" cy="914400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semaglutide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0897FCE-A3BF-58A9-3FB5-B64CCE3C12F6}"/>
              </a:ext>
            </a:extLst>
          </p:cNvPr>
          <p:cNvCxnSpPr>
            <a:stCxn id="4" idx="3"/>
          </p:cNvCxnSpPr>
          <p:nvPr/>
        </p:nvCxnSpPr>
        <p:spPr>
          <a:xfrm flipV="1">
            <a:off x="3135749" y="2206752"/>
            <a:ext cx="8190619" cy="394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37B8A41-703D-C73C-DF7F-1F8CB8E3AC4D}"/>
              </a:ext>
            </a:extLst>
          </p:cNvPr>
          <p:cNvSpPr/>
          <p:nvPr/>
        </p:nvSpPr>
        <p:spPr>
          <a:xfrm>
            <a:off x="3681984" y="2116752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D24F820-AF36-85CD-F07C-19618816AD29}"/>
              </a:ext>
            </a:extLst>
          </p:cNvPr>
          <p:cNvSpPr/>
          <p:nvPr/>
        </p:nvSpPr>
        <p:spPr>
          <a:xfrm>
            <a:off x="4318219" y="2116752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AD5A30F-9BBA-001F-CA3B-BD3DCF7637E1}"/>
              </a:ext>
            </a:extLst>
          </p:cNvPr>
          <p:cNvSpPr/>
          <p:nvPr/>
        </p:nvSpPr>
        <p:spPr>
          <a:xfrm>
            <a:off x="5590689" y="2116752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59037CB-8870-0ED8-E7B3-09062336C12A}"/>
              </a:ext>
            </a:extLst>
          </p:cNvPr>
          <p:cNvSpPr txBox="1"/>
          <p:nvPr/>
        </p:nvSpPr>
        <p:spPr>
          <a:xfrm>
            <a:off x="3461642" y="175411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0,25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640712-371D-DA4D-864B-F989ED342FE1}"/>
              </a:ext>
            </a:extLst>
          </p:cNvPr>
          <p:cNvSpPr txBox="1"/>
          <p:nvPr/>
        </p:nvSpPr>
        <p:spPr>
          <a:xfrm>
            <a:off x="4097876" y="175411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0,50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50B060-B359-6D27-8DC1-B1F6DF8B055F}"/>
              </a:ext>
            </a:extLst>
          </p:cNvPr>
          <p:cNvSpPr txBox="1"/>
          <p:nvPr/>
        </p:nvSpPr>
        <p:spPr>
          <a:xfrm>
            <a:off x="5370347" y="17474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1,00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5DCE48E-099D-4F15-41B4-FC0654150E22}"/>
              </a:ext>
            </a:extLst>
          </p:cNvPr>
          <p:cNvSpPr/>
          <p:nvPr/>
        </p:nvSpPr>
        <p:spPr>
          <a:xfrm>
            <a:off x="8135628" y="2116752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47B2A1E-3B91-7FA5-E618-703ECF3E96E5}"/>
              </a:ext>
            </a:extLst>
          </p:cNvPr>
          <p:cNvSpPr txBox="1"/>
          <p:nvPr/>
        </p:nvSpPr>
        <p:spPr>
          <a:xfrm>
            <a:off x="7915286" y="176357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2,40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1720875-0423-9DB1-58B3-C9BF59F3A640}"/>
              </a:ext>
            </a:extLst>
          </p:cNvPr>
          <p:cNvCxnSpPr>
            <a:cxnSpLocks/>
          </p:cNvCxnSpPr>
          <p:nvPr/>
        </p:nvCxnSpPr>
        <p:spPr>
          <a:xfrm flipH="1">
            <a:off x="9643872" y="2021394"/>
            <a:ext cx="287739" cy="34851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91AB210-2D5F-BCE0-475C-A9616997B88F}"/>
              </a:ext>
            </a:extLst>
          </p:cNvPr>
          <p:cNvCxnSpPr>
            <a:cxnSpLocks/>
          </p:cNvCxnSpPr>
          <p:nvPr/>
        </p:nvCxnSpPr>
        <p:spPr>
          <a:xfrm flipH="1">
            <a:off x="9720343" y="2031805"/>
            <a:ext cx="287739" cy="34851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49ECE789-DA77-A4A4-18FA-BA382DB4A9F8}"/>
              </a:ext>
            </a:extLst>
          </p:cNvPr>
          <p:cNvSpPr/>
          <p:nvPr/>
        </p:nvSpPr>
        <p:spPr>
          <a:xfrm>
            <a:off x="10737260" y="2107294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A3FC4B4-E2B3-D616-A04C-06F9731D2876}"/>
              </a:ext>
            </a:extLst>
          </p:cNvPr>
          <p:cNvSpPr txBox="1"/>
          <p:nvPr/>
        </p:nvSpPr>
        <p:spPr>
          <a:xfrm>
            <a:off x="10516918" y="175411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7,20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7326E45E-E093-AFBE-6D2D-C73F93B01EBB}"/>
              </a:ext>
            </a:extLst>
          </p:cNvPr>
          <p:cNvSpPr/>
          <p:nvPr/>
        </p:nvSpPr>
        <p:spPr>
          <a:xfrm>
            <a:off x="3461642" y="2396051"/>
            <a:ext cx="2624447" cy="49704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  <a:latin typeface="Montserrat" pitchFamily="2" charset="77"/>
              </a:rPr>
              <a:t>ozempic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361E0C9-1499-732D-E0E8-0E9F1F5BABD2}"/>
              </a:ext>
            </a:extLst>
          </p:cNvPr>
          <p:cNvSpPr/>
          <p:nvPr/>
        </p:nvSpPr>
        <p:spPr>
          <a:xfrm>
            <a:off x="6913403" y="2396052"/>
            <a:ext cx="2624447" cy="497040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  <a:latin typeface="Montserrat" pitchFamily="2" charset="77"/>
              </a:rPr>
              <a:t>wegowy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609CEE7-8218-27C7-C5AF-89A869B67D52}"/>
              </a:ext>
            </a:extLst>
          </p:cNvPr>
          <p:cNvSpPr txBox="1"/>
          <p:nvPr/>
        </p:nvSpPr>
        <p:spPr>
          <a:xfrm>
            <a:off x="3077214" y="3265140"/>
            <a:ext cx="3282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Montserrat" pitchFamily="2" charset="77"/>
              </a:rPr>
              <a:t>diabétique</a:t>
            </a:r>
          </a:p>
          <a:p>
            <a:pPr algn="ctr"/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-26% MACE </a:t>
            </a:r>
            <a:r>
              <a:rPr lang="fr-FR" sz="1400" b="1" dirty="0">
                <a:latin typeface="Montserrat" pitchFamily="2" charset="77"/>
              </a:rPr>
              <a:t>sustain-6</a:t>
            </a: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-24% MKDE </a:t>
            </a:r>
            <a:r>
              <a:rPr lang="fr-FR" sz="1400" b="1" dirty="0">
                <a:latin typeface="Montserrat" pitchFamily="2" charset="77"/>
              </a:rPr>
              <a:t>flow</a:t>
            </a: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-23% MACE v. 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dulaglutide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 </a:t>
            </a:r>
            <a:r>
              <a:rPr lang="fr-FR" sz="1400" b="1" dirty="0" err="1">
                <a:latin typeface="Montserrat" pitchFamily="2" charset="77"/>
              </a:rPr>
              <a:t>reach</a:t>
            </a:r>
            <a:endParaRPr lang="fr-FR" sz="1400" b="1" dirty="0">
              <a:latin typeface="Montserrat" pitchFamily="2" charset="77"/>
            </a:endParaRP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+13% test de marche </a:t>
            </a:r>
            <a:r>
              <a:rPr lang="fr-FR" sz="1400" b="1" dirty="0">
                <a:latin typeface="Montserrat" pitchFamily="2" charset="77"/>
              </a:rPr>
              <a:t>stride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6ED5F33-6805-75F6-97C3-EBECB1CD0746}"/>
              </a:ext>
            </a:extLst>
          </p:cNvPr>
          <p:cNvSpPr txBox="1"/>
          <p:nvPr/>
        </p:nvSpPr>
        <p:spPr>
          <a:xfrm>
            <a:off x="6497626" y="3265140"/>
            <a:ext cx="3636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Montserrat" pitchFamily="2" charset="77"/>
              </a:rPr>
              <a:t>surpoids/obèse</a:t>
            </a:r>
          </a:p>
          <a:p>
            <a:pPr algn="ctr"/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-20% MACE </a:t>
            </a:r>
            <a:r>
              <a:rPr lang="fr-FR" sz="1400" b="1" dirty="0">
                <a:latin typeface="Montserrat" pitchFamily="2" charset="77"/>
              </a:rPr>
              <a:t>select/score</a:t>
            </a: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-29% MACE v. 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tirzepatide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 </a:t>
            </a:r>
            <a:r>
              <a:rPr lang="fr-FR" sz="1400" b="1" dirty="0" err="1">
                <a:latin typeface="Montserrat" pitchFamily="2" charset="77"/>
              </a:rPr>
              <a:t>steer</a:t>
            </a:r>
            <a:endParaRPr lang="fr-FR" sz="1400" b="1" dirty="0">
              <a:latin typeface="Montserrat" pitchFamily="2" charset="77"/>
            </a:endParaRP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+8 pts KCCQ-CSS 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HFpEF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 </a:t>
            </a:r>
            <a:r>
              <a:rPr lang="fr-FR" sz="1400" b="1" dirty="0">
                <a:latin typeface="Montserrat" pitchFamily="2" charset="77"/>
              </a:rPr>
              <a:t>STEP </a:t>
            </a:r>
            <a:r>
              <a:rPr lang="fr-FR" sz="1400" b="1" dirty="0" err="1">
                <a:latin typeface="Montserrat" pitchFamily="2" charset="77"/>
              </a:rPr>
              <a:t>HFpEF</a:t>
            </a:r>
            <a:endParaRPr lang="fr-FR" sz="1400" b="1" dirty="0">
              <a:latin typeface="Montserrat" pitchFamily="2" charset="77"/>
            </a:endParaRP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+28% résolution 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nash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 </a:t>
            </a:r>
            <a:r>
              <a:rPr lang="fr-FR" sz="1400" b="1" dirty="0">
                <a:latin typeface="Montserrat" pitchFamily="2" charset="77"/>
              </a:rPr>
              <a:t>essence</a:t>
            </a:r>
          </a:p>
        </p:txBody>
      </p:sp>
    </p:spTree>
    <p:extLst>
      <p:ext uri="{BB962C8B-B14F-4D97-AF65-F5344CB8AC3E}">
        <p14:creationId xmlns:p14="http://schemas.microsoft.com/office/powerpoint/2010/main" val="262727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5B29A-C414-95FD-0C42-335A4E959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C3F95BAF-A8F9-7CA0-D029-A659867F0E3F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8D99EEA9-7FCE-F24B-3995-BDAC8066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1E321BF-57AA-9B72-71AE-6F936F920B4F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19CC4BD-B0C7-3616-4656-65BE575182DB}"/>
              </a:ext>
            </a:extLst>
          </p:cNvPr>
          <p:cNvSpPr/>
          <p:nvPr/>
        </p:nvSpPr>
        <p:spPr>
          <a:xfrm>
            <a:off x="4783775" y="424566"/>
            <a:ext cx="2624447" cy="914400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semaglutide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63A05A-DC17-896E-F5DD-814CFA2AE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03" y="1676521"/>
            <a:ext cx="682229" cy="997104"/>
          </a:xfrm>
          <a:prstGeom prst="rect">
            <a:avLst/>
          </a:prstGeom>
        </p:spPr>
      </p:pic>
      <p:pic>
        <p:nvPicPr>
          <p:cNvPr id="7" name="Picture 2" descr="Rein humain, gravure d'époque. Vieille illustration gravée ...">
            <a:extLst>
              <a:ext uri="{FF2B5EF4-FFF2-40B4-BE49-F238E27FC236}">
                <a16:creationId xmlns:a16="http://schemas.microsoft.com/office/drawing/2014/main" id="{33BF2F2A-127C-01CB-3F53-B3CD436E1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 bwMode="auto">
          <a:xfrm>
            <a:off x="5728591" y="1676425"/>
            <a:ext cx="734818" cy="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en angle 7">
            <a:extLst>
              <a:ext uri="{FF2B5EF4-FFF2-40B4-BE49-F238E27FC236}">
                <a16:creationId xmlns:a16="http://schemas.microsoft.com/office/drawing/2014/main" id="{E60037A0-0AB9-B7F7-7833-311C06ECADF9}"/>
              </a:ext>
            </a:extLst>
          </p:cNvPr>
          <p:cNvCxnSpPr>
            <a:cxnSpLocks/>
            <a:stCxn id="4" idx="1"/>
            <a:endCxn id="6" idx="0"/>
          </p:cNvCxnSpPr>
          <p:nvPr/>
        </p:nvCxnSpPr>
        <p:spPr>
          <a:xfrm rot="10800000" flipV="1">
            <a:off x="2169119" y="881765"/>
            <a:ext cx="2614657" cy="794755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ngle 15">
            <a:extLst>
              <a:ext uri="{FF2B5EF4-FFF2-40B4-BE49-F238E27FC236}">
                <a16:creationId xmlns:a16="http://schemas.microsoft.com/office/drawing/2014/main" id="{C46B1EA3-2CAD-77CB-629A-FB55EC789F0B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16200000" flipH="1">
            <a:off x="5927270" y="1507694"/>
            <a:ext cx="337459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5C264C7A-780B-59D5-2430-62920642F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716" y="1733689"/>
            <a:ext cx="1214381" cy="914400"/>
          </a:xfrm>
          <a:prstGeom prst="rect">
            <a:avLst/>
          </a:prstGeom>
        </p:spPr>
      </p:pic>
      <p:cxnSp>
        <p:nvCxnSpPr>
          <p:cNvPr id="16" name="Connecteur en angle 15">
            <a:extLst>
              <a:ext uri="{FF2B5EF4-FFF2-40B4-BE49-F238E27FC236}">
                <a16:creationId xmlns:a16="http://schemas.microsoft.com/office/drawing/2014/main" id="{5966ACA0-6DE4-C9BA-E3B7-D85C485506FA}"/>
              </a:ext>
            </a:extLst>
          </p:cNvPr>
          <p:cNvCxnSpPr>
            <a:cxnSpLocks/>
            <a:stCxn id="4" idx="3"/>
            <a:endCxn id="13" idx="0"/>
          </p:cNvCxnSpPr>
          <p:nvPr/>
        </p:nvCxnSpPr>
        <p:spPr>
          <a:xfrm>
            <a:off x="7408222" y="881766"/>
            <a:ext cx="3215685" cy="851923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0A612ADF-FE49-2603-45C8-8EF80372E9C0}"/>
              </a:ext>
            </a:extLst>
          </p:cNvPr>
          <p:cNvSpPr txBox="1"/>
          <p:nvPr/>
        </p:nvSpPr>
        <p:spPr>
          <a:xfrm>
            <a:off x="281714" y="2851421"/>
            <a:ext cx="37748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Montserrat" pitchFamily="2" charset="77"/>
              </a:rPr>
              <a:t>sustain-6 </a:t>
            </a:r>
            <a:r>
              <a:rPr lang="fr-FR" sz="1400" b="1" dirty="0" err="1">
                <a:latin typeface="Montserrat" pitchFamily="2" charset="77"/>
              </a:rPr>
              <a:t>semaglutide</a:t>
            </a:r>
            <a:r>
              <a:rPr lang="fr-FR" sz="1400" b="1" dirty="0">
                <a:latin typeface="Montserrat" pitchFamily="2" charset="77"/>
              </a:rPr>
              <a:t> 1mg</a:t>
            </a:r>
            <a:endParaRPr lang="fr-FR" sz="2000" b="1" dirty="0"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-26% MACE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patient diabétique II</a:t>
            </a:r>
            <a:endParaRPr lang="fr-FR" sz="2000" b="1" dirty="0">
              <a:latin typeface="Montserrat" pitchFamily="2" charset="77"/>
            </a:endParaRPr>
          </a:p>
          <a:p>
            <a:r>
              <a:rPr lang="fr-FR" sz="2000" b="1" dirty="0">
                <a:latin typeface="Montserrat" pitchFamily="2" charset="77"/>
              </a:rPr>
              <a:t>select/score </a:t>
            </a:r>
            <a:r>
              <a:rPr lang="fr-FR" sz="1400" b="1" dirty="0" err="1">
                <a:latin typeface="Montserrat" pitchFamily="2" charset="77"/>
              </a:rPr>
              <a:t>semaglutide</a:t>
            </a:r>
            <a:r>
              <a:rPr lang="fr-FR" sz="1400" b="1" dirty="0">
                <a:latin typeface="Montserrat" pitchFamily="2" charset="77"/>
              </a:rPr>
              <a:t> 2,4mg</a:t>
            </a:r>
            <a:endParaRPr lang="fr-FR" sz="2000" b="1" dirty="0">
              <a:latin typeface="Montserrat" pitchFamily="2" charset="77"/>
            </a:endParaRP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-20%/-40% MACE</a:t>
            </a: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patient &gt;27 en prévention II</a:t>
            </a:r>
          </a:p>
          <a:p>
            <a:r>
              <a:rPr lang="fr-FR" sz="2000" b="1" dirty="0" err="1">
                <a:latin typeface="Montserrat" pitchFamily="2" charset="77"/>
              </a:rPr>
              <a:t>step-hf-pef</a:t>
            </a:r>
            <a:r>
              <a:rPr lang="fr-FR" sz="2000" b="1" dirty="0">
                <a:latin typeface="Montserrat" pitchFamily="2" charset="77"/>
              </a:rPr>
              <a:t> </a:t>
            </a:r>
            <a:r>
              <a:rPr lang="fr-FR" sz="1400" b="1" dirty="0" err="1">
                <a:latin typeface="Montserrat" pitchFamily="2" charset="77"/>
              </a:rPr>
              <a:t>semaglutide</a:t>
            </a:r>
            <a:r>
              <a:rPr lang="fr-FR" sz="1400" b="1" dirty="0">
                <a:latin typeface="Montserrat" pitchFamily="2" charset="77"/>
              </a:rPr>
              <a:t> 2,4mg</a:t>
            </a:r>
            <a:endParaRPr lang="fr-FR" sz="2000" b="1" dirty="0">
              <a:latin typeface="Montserrat" pitchFamily="2" charset="77"/>
            </a:endParaRP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+8 pts KCCQ-CSS</a:t>
            </a: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patient &gt;30 + HF 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pEF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  <a:p>
            <a:r>
              <a:rPr lang="fr-FR" sz="2000" b="1" dirty="0">
                <a:latin typeface="Montserrat" pitchFamily="2" charset="77"/>
              </a:rPr>
              <a:t>soul </a:t>
            </a:r>
            <a:r>
              <a:rPr lang="fr-FR" sz="1400" b="1" dirty="0" err="1">
                <a:latin typeface="Montserrat" pitchFamily="2" charset="77"/>
              </a:rPr>
              <a:t>semaglutide</a:t>
            </a:r>
            <a:r>
              <a:rPr lang="fr-FR" sz="1400" b="1" dirty="0">
                <a:latin typeface="Montserrat" pitchFamily="2" charset="77"/>
              </a:rPr>
              <a:t> 14mg per os</a:t>
            </a:r>
            <a:endParaRPr lang="fr-FR" sz="2000" b="1" dirty="0">
              <a:latin typeface="Montserrat" pitchFamily="2" charset="77"/>
            </a:endParaRP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-14% MACE</a:t>
            </a: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diabète 2 + CVD ou CKD</a:t>
            </a:r>
          </a:p>
          <a:p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  <a:p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9C594E5-7663-FEF3-138B-D10B75935002}"/>
              </a:ext>
            </a:extLst>
          </p:cNvPr>
          <p:cNvSpPr txBox="1"/>
          <p:nvPr/>
        </p:nvSpPr>
        <p:spPr>
          <a:xfrm>
            <a:off x="4056520" y="2851325"/>
            <a:ext cx="42139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flow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semaglutide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1mg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-24% (-50% DFG; DFG&lt;15;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Dialysis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 CVD; RD)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patient diabétique II + CKD</a:t>
            </a:r>
          </a:p>
          <a:p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C5AEECB-B4DB-0B0D-1EE5-A00E1C3E4EA6}"/>
              </a:ext>
            </a:extLst>
          </p:cNvPr>
          <p:cNvSpPr txBox="1"/>
          <p:nvPr/>
        </p:nvSpPr>
        <p:spPr>
          <a:xfrm>
            <a:off x="8976314" y="2851325"/>
            <a:ext cx="32156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essence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semaglutide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2.4mg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+28% résolution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nash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patient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nash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360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7F86-7010-8BC6-B9B4-1232BECA6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4F60FB9C-020E-63F4-C9EA-728356FEA010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B5B0F049-6D54-B076-8ACA-68AF3D8D5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569FD8D2-C8F1-1F9F-982A-F6B8E4EA24F9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46083A5-0B37-C8ED-1DE0-B94BE2623682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Montserrat" pitchFamily="2" charset="77"/>
              </a:rPr>
              <a:t>select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5CBEB1-3840-71EF-8F8A-C41AE0513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793" y="247396"/>
            <a:ext cx="2425754" cy="12249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46DBEA-FFAD-D5D3-0969-081DC4133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402"/>
          <a:stretch>
            <a:fillRect/>
          </a:stretch>
        </p:blipFill>
        <p:spPr>
          <a:xfrm>
            <a:off x="771307" y="1366194"/>
            <a:ext cx="10649386" cy="5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1002A-AB32-6698-2D21-273DCF88D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690B156C-64D8-7323-4B34-03AD14BE14A9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06FDABDF-E8ED-B4E7-2C13-7085A748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3CB296C1-A3F2-9C55-BCDD-19C75930CD4E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355303-2EE2-C0AE-34E4-8D7A3B50E401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Montserrat" pitchFamily="2" charset="77"/>
              </a:rPr>
              <a:t>select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5FBAE9-698A-FEF9-74D5-3C07EA5D5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09" y="1536522"/>
            <a:ext cx="10419618" cy="50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1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23E7-3F28-9A94-8280-A660DBCC3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FF69D0EE-21CB-42CF-CAA0-D22886018D18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7812DB4C-893C-AF82-EDA6-6A67D145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B200D81A-860E-0688-B832-2858FB9B74D3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7426D22-E2C4-F5F8-7A2D-CF1E25526A6D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Montserrat" pitchFamily="2" charset="77"/>
              </a:rPr>
              <a:t>select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4E7534-5120-DA05-5AB9-14FD8AD7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476849"/>
            <a:ext cx="10232193" cy="48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3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C7046-7545-34A7-CAE8-40C87854E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07BD080-F102-02F5-6B3E-7174C740EECB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A850AFE2-C37D-DEBA-B0DE-D3B5A3BDC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FA57CA0D-7C5E-E1AB-D40A-B8D1F9BBF1FD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82D4BF4-0BE4-6B69-80C1-73FC099DE14C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Montserrat" pitchFamily="2" charset="77"/>
              </a:rPr>
              <a:t>select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668C91-BC98-869F-DA11-492260D20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2" y="1488174"/>
            <a:ext cx="10583109" cy="47541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07768B-D016-AE32-F331-B57FA7142E3D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83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226524-DE73-803A-AAD7-794BD3F0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liens et conflits d’intérêts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F3CBEE1B-9284-0020-A65E-004D4E076E82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https://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www.transparence.sante.gouv.fr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/pages/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infosbeneficiaires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/?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refine.id_beneficiaire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=303167</a:t>
            </a: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263B7CE7-9328-75B9-D946-2304AD90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3C46E3-5F88-DAA6-C584-15D7073C5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709" y="1369371"/>
            <a:ext cx="7564581" cy="51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06143-3632-03D2-539A-2A37CE84A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BBBB465-F255-455A-96E1-6E20E23468B1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28164F36-64AB-852E-3EC6-D5ED718D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5C405AFD-66AB-3ECF-1003-C4A62A70A6E7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3009E16-2C7D-FCE7-C062-7E2B4D8FADD2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Montserrat" pitchFamily="2" charset="77"/>
              </a:rPr>
              <a:t>select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BF65B5-FF0C-9E48-6523-3B6DA6664B22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A808F3-3A7F-1012-19CA-E1DB304D1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89421"/>
            <a:ext cx="8367261" cy="39926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BB39F9-2F52-602F-0B47-6AE8885E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821"/>
          <a:stretch>
            <a:fillRect/>
          </a:stretch>
        </p:blipFill>
        <p:spPr>
          <a:xfrm>
            <a:off x="8023741" y="1589420"/>
            <a:ext cx="3479088" cy="35921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9BB14D-5F72-4619-AB99-0FF95940E65B}"/>
              </a:ext>
            </a:extLst>
          </p:cNvPr>
          <p:cNvSpPr txBox="1"/>
          <p:nvPr/>
        </p:nvSpPr>
        <p:spPr>
          <a:xfrm>
            <a:off x="9166501" y="1676401"/>
            <a:ext cx="1537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Evolution </a:t>
            </a:r>
            <a:r>
              <a:rPr lang="fr-FR" sz="1400" b="1" dirty="0" err="1"/>
              <a:t>hsCRP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4218088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C3A74-1327-F624-C8E7-6B64164D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78451DAA-AFA7-33C3-8846-60D5E03C5ECE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2C2B0116-BE1A-F573-038E-8583CCAC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08B75F1A-BBCE-1A1E-CC2B-9BA958A4CD07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87C7D0-579F-29C3-C06E-B5108F58242D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Montserrat" pitchFamily="2" charset="77"/>
              </a:rPr>
              <a:t>select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AFBF37-6572-6D9A-8042-73A295C09791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5D558A-2C0B-B995-1E58-8673F488C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442050"/>
            <a:ext cx="9932542" cy="46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03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372F9-EB5C-C81E-2A5E-52E17B5A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3C73A911-6E69-76A3-8896-3C68606600B9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171557C1-DF46-615B-3641-1D866DBA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9414B7A9-BE89-955A-B4FA-3F668F4DD59E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EA6D0E5-D8BC-9A03-A808-7250C95C2335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Montserrat" pitchFamily="2" charset="77"/>
              </a:rPr>
              <a:t>select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DA428A-AE96-7480-24BB-959301AA0C9A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4DBDAE-9605-27A4-2902-D0461049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2" y="1340446"/>
            <a:ext cx="10265093" cy="507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51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9247-5B44-31A2-E338-34C47B28F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A3A15-020C-9B19-E504-EEC75CA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SEMAGLUTIDE : les études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C9C226B-4120-C473-D851-7453DE2F7E21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9268E56A-F533-B358-0D94-5B3C45466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C3316B40-6010-B899-2BF9-6917EFDE18A2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50DB0FA-0982-45A7-F87A-915E25548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53441"/>
              </p:ext>
            </p:extLst>
          </p:nvPr>
        </p:nvGraphicFramePr>
        <p:xfrm>
          <a:off x="876300" y="1497965"/>
          <a:ext cx="10588928" cy="467996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30077">
                  <a:extLst>
                    <a:ext uri="{9D8B030D-6E8A-4147-A177-3AD203B41FA5}">
                      <a16:colId xmlns:a16="http://schemas.microsoft.com/office/drawing/2014/main" val="2199551999"/>
                    </a:ext>
                  </a:extLst>
                </a:gridCol>
                <a:gridCol w="1286726">
                  <a:extLst>
                    <a:ext uri="{9D8B030D-6E8A-4147-A177-3AD203B41FA5}">
                      <a16:colId xmlns:a16="http://schemas.microsoft.com/office/drawing/2014/main" val="2025966369"/>
                    </a:ext>
                  </a:extLst>
                </a:gridCol>
                <a:gridCol w="1715637">
                  <a:extLst>
                    <a:ext uri="{9D8B030D-6E8A-4147-A177-3AD203B41FA5}">
                      <a16:colId xmlns:a16="http://schemas.microsoft.com/office/drawing/2014/main" val="3217672197"/>
                    </a:ext>
                  </a:extLst>
                </a:gridCol>
                <a:gridCol w="1581370">
                  <a:extLst>
                    <a:ext uri="{9D8B030D-6E8A-4147-A177-3AD203B41FA5}">
                      <a16:colId xmlns:a16="http://schemas.microsoft.com/office/drawing/2014/main" val="3406207552"/>
                    </a:ext>
                  </a:extLst>
                </a:gridCol>
                <a:gridCol w="3863912">
                  <a:extLst>
                    <a:ext uri="{9D8B030D-6E8A-4147-A177-3AD203B41FA5}">
                      <a16:colId xmlns:a16="http://schemas.microsoft.com/office/drawing/2014/main" val="3064684629"/>
                    </a:ext>
                  </a:extLst>
                </a:gridCol>
                <a:gridCol w="1611206">
                  <a:extLst>
                    <a:ext uri="{9D8B030D-6E8A-4147-A177-3AD203B41FA5}">
                      <a16:colId xmlns:a16="http://schemas.microsoft.com/office/drawing/2014/main" val="2008180090"/>
                    </a:ext>
                  </a:extLst>
                </a:gridCol>
              </a:tblGrid>
              <a:tr h="3263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Année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Etude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Molécule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Patients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Critère jugement principal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Résultat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909161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STEP UP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Semaglutide 7.2 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SC 1/sem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IMC &gt; 30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Pas de diabète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Poids v. placebo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-19%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57264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SOUL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 dirty="0" err="1">
                          <a:effectLst/>
                        </a:rPr>
                        <a:t>Semaglutide</a:t>
                      </a:r>
                      <a:r>
                        <a:rPr lang="fr-FR" sz="1100" u="none" strike="noStrike" dirty="0">
                          <a:effectLst/>
                        </a:rPr>
                        <a:t> 14mg </a:t>
                      </a:r>
                      <a:br>
                        <a:rPr lang="fr-FR" sz="1100" u="none" strike="noStrike" dirty="0">
                          <a:effectLst/>
                        </a:rPr>
                      </a:br>
                      <a:r>
                        <a:rPr lang="fr-FR" sz="1100" u="none" strike="noStrike" dirty="0">
                          <a:effectLst/>
                        </a:rPr>
                        <a:t>Oral 1/j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Diabète II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+ MRC ou CVD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+ &gt;50 yo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MACE v. placebo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-14%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748102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STRIDE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Semaglutide 1mg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SC 1/sem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Diabète II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+ AOMI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Test de marche v. placebo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+13%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60956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2025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SCORE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 err="1">
                          <a:effectLst/>
                        </a:rPr>
                        <a:t>Semaglutide</a:t>
                      </a:r>
                      <a:r>
                        <a:rPr lang="fr-FR" sz="1100" b="1" u="none" strike="noStrike" dirty="0">
                          <a:effectLst/>
                        </a:rPr>
                        <a:t> 2.4 mg</a:t>
                      </a:r>
                      <a:br>
                        <a:rPr lang="fr-FR" sz="1100" b="1" u="none" strike="noStrike" dirty="0">
                          <a:effectLst/>
                        </a:rPr>
                      </a:br>
                      <a:r>
                        <a:rPr lang="fr-FR" sz="1100" b="1" u="none" strike="noStrike" dirty="0">
                          <a:effectLst/>
                        </a:rPr>
                        <a:t>SC 1/</a:t>
                      </a:r>
                      <a:r>
                        <a:rPr lang="fr-FR" sz="1100" b="1" u="none" strike="noStrike" dirty="0" err="1">
                          <a:effectLst/>
                        </a:rPr>
                        <a:t>sem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ASCVD</a:t>
                      </a:r>
                      <a:br>
                        <a:rPr lang="fr-FR" sz="1100" b="1" u="none" strike="noStrike" dirty="0">
                          <a:effectLst/>
                        </a:rPr>
                      </a:br>
                      <a:r>
                        <a:rPr lang="fr-FR" sz="1100" b="1" u="none" strike="noStrike" dirty="0">
                          <a:effectLst/>
                        </a:rPr>
                        <a:t>+ IMC &gt; 27</a:t>
                      </a:r>
                      <a:br>
                        <a:rPr lang="fr-FR" sz="1100" b="1" u="none" strike="noStrike" dirty="0">
                          <a:effectLst/>
                        </a:rPr>
                      </a:br>
                      <a:r>
                        <a:rPr lang="fr-FR" sz="1100" b="1" u="none" strike="noStrike" dirty="0">
                          <a:effectLst/>
                        </a:rPr>
                        <a:t>+ vie réelle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MACE v. placebo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-40%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63103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i="1" u="none" strike="noStrike" dirty="0">
                          <a:effectLst/>
                        </a:rPr>
                        <a:t>2025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i="1" u="none" strike="noStrike" dirty="0">
                          <a:effectLst/>
                        </a:rPr>
                        <a:t>STEER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i="1" u="none" strike="noStrike" dirty="0" err="1">
                          <a:effectLst/>
                        </a:rPr>
                        <a:t>Semaglutide</a:t>
                      </a:r>
                      <a:r>
                        <a:rPr lang="fr-FR" sz="1100" b="1" i="1" u="none" strike="noStrike" dirty="0">
                          <a:effectLst/>
                        </a:rPr>
                        <a:t> 2.4 mg</a:t>
                      </a:r>
                      <a:br>
                        <a:rPr lang="fr-FR" sz="1100" b="1" i="1" u="none" strike="noStrike" dirty="0">
                          <a:effectLst/>
                        </a:rPr>
                      </a:br>
                      <a:r>
                        <a:rPr lang="fr-FR" sz="1100" b="1" i="1" u="none" strike="noStrike" dirty="0">
                          <a:effectLst/>
                        </a:rPr>
                        <a:t>SC 1/</a:t>
                      </a:r>
                      <a:r>
                        <a:rPr lang="fr-FR" sz="1100" b="1" i="1" u="none" strike="noStrike" dirty="0" err="1">
                          <a:effectLst/>
                        </a:rPr>
                        <a:t>sem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i="1" u="none" strike="noStrike" dirty="0">
                          <a:effectLst/>
                        </a:rPr>
                        <a:t>ASCVD</a:t>
                      </a:r>
                      <a:br>
                        <a:rPr lang="fr-FR" sz="1100" b="1" i="1" u="none" strike="noStrike" dirty="0">
                          <a:effectLst/>
                        </a:rPr>
                      </a:br>
                      <a:r>
                        <a:rPr lang="fr-FR" sz="1100" b="1" i="1" u="none" strike="noStrike" dirty="0">
                          <a:effectLst/>
                        </a:rPr>
                        <a:t>+ IMC &gt; 27</a:t>
                      </a:r>
                      <a:br>
                        <a:rPr lang="fr-FR" sz="1100" b="1" i="1" u="none" strike="noStrike" dirty="0">
                          <a:effectLst/>
                        </a:rPr>
                      </a:br>
                      <a:r>
                        <a:rPr lang="fr-FR" sz="1100" b="1" i="1" u="none" strike="noStrike" dirty="0">
                          <a:effectLst/>
                        </a:rPr>
                        <a:t>+ vie réelle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b="1" i="1" u="none" strike="noStrike" dirty="0">
                          <a:effectLst/>
                        </a:rPr>
                        <a:t>MACE v. Tirzepatide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i="1" u="none" strike="noStrike" dirty="0">
                          <a:effectLst/>
                        </a:rPr>
                        <a:t>-29%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763810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i="1" u="none" strike="noStrike" dirty="0">
                          <a:effectLst/>
                        </a:rPr>
                        <a:t>2025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i="1" u="none" strike="noStrike" dirty="0">
                          <a:effectLst/>
                        </a:rPr>
                        <a:t>REACH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i="1" u="none" strike="noStrike" dirty="0" err="1">
                          <a:effectLst/>
                        </a:rPr>
                        <a:t>Semaglutide</a:t>
                      </a:r>
                      <a:r>
                        <a:rPr lang="fr-FR" sz="1100" i="1" u="none" strike="noStrike" dirty="0">
                          <a:effectLst/>
                        </a:rPr>
                        <a:t> 1mg</a:t>
                      </a:r>
                      <a:br>
                        <a:rPr lang="fr-FR" sz="1100" i="1" u="none" strike="noStrike" dirty="0">
                          <a:effectLst/>
                        </a:rPr>
                      </a:br>
                      <a:r>
                        <a:rPr lang="fr-FR" sz="1100" i="1" u="none" strike="noStrike" dirty="0">
                          <a:effectLst/>
                        </a:rPr>
                        <a:t>SC 1/</a:t>
                      </a:r>
                      <a:r>
                        <a:rPr lang="fr-FR" sz="1100" i="1" u="none" strike="noStrike" dirty="0" err="1">
                          <a:effectLst/>
                        </a:rPr>
                        <a:t>sem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i="1" u="none" strike="noStrike" dirty="0">
                          <a:effectLst/>
                        </a:rPr>
                        <a:t>Diabète II</a:t>
                      </a:r>
                      <a:br>
                        <a:rPr lang="fr-FR" sz="1100" i="1" u="none" strike="noStrike" dirty="0">
                          <a:effectLst/>
                        </a:rPr>
                      </a:br>
                      <a:r>
                        <a:rPr lang="fr-FR" sz="1100" i="1" u="none" strike="noStrike" dirty="0">
                          <a:effectLst/>
                        </a:rPr>
                        <a:t>+ CVD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i="1" u="none" strike="noStrike" dirty="0">
                          <a:effectLst/>
                        </a:rPr>
                        <a:t>MACE v. </a:t>
                      </a:r>
                      <a:r>
                        <a:rPr lang="fr-FR" sz="1100" i="1" u="none" strike="noStrike" dirty="0" err="1">
                          <a:effectLst/>
                        </a:rPr>
                        <a:t>dulaglutide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i="1" u="none" strike="noStrike" dirty="0">
                          <a:effectLst/>
                        </a:rPr>
                        <a:t>-23%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109553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2023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SELECT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 err="1">
                          <a:effectLst/>
                        </a:rPr>
                        <a:t>Semaglutide</a:t>
                      </a:r>
                      <a:r>
                        <a:rPr lang="fr-FR" sz="1100" b="1" u="none" strike="noStrike" dirty="0">
                          <a:effectLst/>
                        </a:rPr>
                        <a:t> 2.4 mg</a:t>
                      </a:r>
                      <a:br>
                        <a:rPr lang="fr-FR" sz="1100" b="1" u="none" strike="noStrike" dirty="0">
                          <a:effectLst/>
                        </a:rPr>
                      </a:br>
                      <a:r>
                        <a:rPr lang="fr-FR" sz="1100" b="1" u="none" strike="noStrike" dirty="0">
                          <a:effectLst/>
                        </a:rPr>
                        <a:t>SC 1/</a:t>
                      </a:r>
                      <a:r>
                        <a:rPr lang="fr-FR" sz="1100" b="1" u="none" strike="noStrike" dirty="0" err="1">
                          <a:effectLst/>
                        </a:rPr>
                        <a:t>sem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ASCVD</a:t>
                      </a:r>
                      <a:br>
                        <a:rPr lang="fr-FR" sz="1100" b="1" u="none" strike="noStrike" dirty="0">
                          <a:effectLst/>
                        </a:rPr>
                      </a:br>
                      <a:r>
                        <a:rPr lang="fr-FR" sz="1100" b="1" u="none" strike="noStrike" dirty="0">
                          <a:effectLst/>
                        </a:rPr>
                        <a:t>+ IMC &gt; 27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MACE v. placebo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-20%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07639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ESSENCE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Semaglutide 2.4 mg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SC 1/sem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NASH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Résolution NASH v. placebo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+ 28%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777861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2024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>
                          <a:effectLst/>
                        </a:rPr>
                        <a:t>FLOW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 err="1">
                          <a:effectLst/>
                        </a:rPr>
                        <a:t>Semaglutide</a:t>
                      </a:r>
                      <a:r>
                        <a:rPr lang="fr-FR" sz="1100" b="1" u="none" strike="noStrike" dirty="0">
                          <a:effectLst/>
                        </a:rPr>
                        <a:t> 1mg</a:t>
                      </a:r>
                      <a:br>
                        <a:rPr lang="fr-FR" sz="1100" b="1" u="none" strike="noStrike" dirty="0">
                          <a:effectLst/>
                        </a:rPr>
                      </a:br>
                      <a:r>
                        <a:rPr lang="fr-FR" sz="1100" b="1" u="none" strike="noStrike" dirty="0">
                          <a:effectLst/>
                        </a:rPr>
                        <a:t>SC 1/</a:t>
                      </a:r>
                      <a:r>
                        <a:rPr lang="fr-FR" sz="1100" b="1" u="none" strike="noStrike" dirty="0" err="1">
                          <a:effectLst/>
                        </a:rPr>
                        <a:t>sem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Diabète II</a:t>
                      </a:r>
                      <a:br>
                        <a:rPr lang="fr-FR" sz="1100" b="1" u="none" strike="noStrike" dirty="0">
                          <a:effectLst/>
                        </a:rPr>
                      </a:br>
                      <a:r>
                        <a:rPr lang="fr-FR" sz="1100" b="1" u="none" strike="noStrike" dirty="0">
                          <a:effectLst/>
                        </a:rPr>
                        <a:t>+ CKD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MKDE v. placebo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-24%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821185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STEP HFpEF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Semaglutide 2.4 mg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SC 1/sem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IMC &gt; 30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+ HF pEF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KCCQ-CSS v. placebo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+ 8pts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337708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SUSTAIN-6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Semaglutide 1mg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SC 1/sem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Diabète II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MACE v. placebo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-26%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734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511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A727B-6A2D-FEE5-21F9-895A37698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A0694-9F7A-201D-DA09-68BD2651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à propos du TIRZEPATIDE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77B6436F-237F-5176-9D72-ED165A1F8A6B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C4DA8104-7099-AE22-E5F3-5F9D47F5B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23737248-5F09-CE3A-BC9B-DDEC00BA6154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sources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mplément 3">
                <a:extLst>
                  <a:ext uri="{FF2B5EF4-FFF2-40B4-BE49-F238E27FC236}">
                    <a16:creationId xmlns:a16="http://schemas.microsoft.com/office/drawing/2014/main" id="{366CE37B-A09B-64D8-9BB9-43181EEF67E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53999"/>
              <a:ext cx="11430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4" name="Complément 3">
                <a:extLst>
                  <a:ext uri="{FF2B5EF4-FFF2-40B4-BE49-F238E27FC236}">
                    <a16:creationId xmlns:a16="http://schemas.microsoft.com/office/drawing/2014/main" id="{366CE37B-A09B-64D8-9BB9-43181EEF67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381000" y="253999"/>
                <a:ext cx="11430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6892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55CA4-3D71-D3AE-F37C-4CD5A1B75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3A0F5-94DD-2FD1-3546-8D55760C9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les thérapeutiques</a:t>
            </a: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75DE5470-4DCD-831C-12DE-A64ED35A9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D5F3BA8E-2925-3E88-3157-B0E1A992B801}"/>
              </a:ext>
            </a:extLst>
          </p:cNvPr>
          <p:cNvGraphicFramePr/>
          <p:nvPr/>
        </p:nvGraphicFramePr>
        <p:xfrm>
          <a:off x="1257578" y="1690688"/>
          <a:ext cx="5174827" cy="45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Sous-titre 2">
            <a:extLst>
              <a:ext uri="{FF2B5EF4-FFF2-40B4-BE49-F238E27FC236}">
                <a16:creationId xmlns:a16="http://schemas.microsoft.com/office/drawing/2014/main" id="{676083B1-B138-759C-A26A-44717F3F305E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HAS, recommandations de bonnes pratiques, 2022 -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Koskinas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, EHJ, 2024 – Packer, NEJM, 2025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AB530-1974-AEC8-D995-0DD0C1968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332" y="1690687"/>
            <a:ext cx="5113446" cy="46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26E61-5307-503B-FBB1-1C6F90413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03667-457C-BC89-75AC-106522F1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Tirzepatide : les études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26EDBE8A-8B26-CA9B-DE14-1ED244E1C726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310910F2-35BA-81DD-101E-D254F6210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9E03042-4C15-FE94-6A92-96661C0FB645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9039465-091D-273E-683B-1B025ED75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62200"/>
              </p:ext>
            </p:extLst>
          </p:nvPr>
        </p:nvGraphicFramePr>
        <p:xfrm>
          <a:off x="876300" y="1910342"/>
          <a:ext cx="10588928" cy="1444596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30077">
                  <a:extLst>
                    <a:ext uri="{9D8B030D-6E8A-4147-A177-3AD203B41FA5}">
                      <a16:colId xmlns:a16="http://schemas.microsoft.com/office/drawing/2014/main" val="2199551999"/>
                    </a:ext>
                  </a:extLst>
                </a:gridCol>
                <a:gridCol w="1286726">
                  <a:extLst>
                    <a:ext uri="{9D8B030D-6E8A-4147-A177-3AD203B41FA5}">
                      <a16:colId xmlns:a16="http://schemas.microsoft.com/office/drawing/2014/main" val="2025966369"/>
                    </a:ext>
                  </a:extLst>
                </a:gridCol>
                <a:gridCol w="1715637">
                  <a:extLst>
                    <a:ext uri="{9D8B030D-6E8A-4147-A177-3AD203B41FA5}">
                      <a16:colId xmlns:a16="http://schemas.microsoft.com/office/drawing/2014/main" val="3217672197"/>
                    </a:ext>
                  </a:extLst>
                </a:gridCol>
                <a:gridCol w="1581370">
                  <a:extLst>
                    <a:ext uri="{9D8B030D-6E8A-4147-A177-3AD203B41FA5}">
                      <a16:colId xmlns:a16="http://schemas.microsoft.com/office/drawing/2014/main" val="3406207552"/>
                    </a:ext>
                  </a:extLst>
                </a:gridCol>
                <a:gridCol w="3863912">
                  <a:extLst>
                    <a:ext uri="{9D8B030D-6E8A-4147-A177-3AD203B41FA5}">
                      <a16:colId xmlns:a16="http://schemas.microsoft.com/office/drawing/2014/main" val="3064684629"/>
                    </a:ext>
                  </a:extLst>
                </a:gridCol>
                <a:gridCol w="1611206">
                  <a:extLst>
                    <a:ext uri="{9D8B030D-6E8A-4147-A177-3AD203B41FA5}">
                      <a16:colId xmlns:a16="http://schemas.microsoft.com/office/drawing/2014/main" val="2008180090"/>
                    </a:ext>
                  </a:extLst>
                </a:gridCol>
              </a:tblGrid>
              <a:tr h="3263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Année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Etude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Molécule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Patients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Critère jugement principal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Résultat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909161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2025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SURPASS CVOT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Tirzepatide 15mg</a:t>
                      </a:r>
                    </a:p>
                    <a:p>
                      <a:pPr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SC 1/</a:t>
                      </a:r>
                      <a:r>
                        <a:rPr lang="fr-FR" sz="1100" u="none" strike="noStrike" dirty="0" err="1">
                          <a:effectLst/>
                        </a:rPr>
                        <a:t>sem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Diabète II</a:t>
                      </a:r>
                    </a:p>
                    <a:p>
                      <a:pPr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+ CVD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MACE v. </a:t>
                      </a:r>
                      <a:r>
                        <a:rPr lang="fr-FR" sz="1100" u="none" strike="noStrike" dirty="0" err="1">
                          <a:effectLst/>
                        </a:rPr>
                        <a:t>dulaglutide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NI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57264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2025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SUMMIT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Tirzepatide 15mg</a:t>
                      </a:r>
                    </a:p>
                    <a:p>
                      <a:pPr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SC 1/</a:t>
                      </a:r>
                      <a:r>
                        <a:rPr lang="fr-FR" sz="1100" b="1" u="none" strike="noStrike" dirty="0" err="1">
                          <a:effectLst/>
                        </a:rPr>
                        <a:t>sem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1" u="none" strike="noStrike" dirty="0" err="1">
                          <a:effectLst/>
                        </a:rPr>
                        <a:t>HFpEF</a:t>
                      </a:r>
                      <a:endParaRPr lang="fr-FR" sz="1100" b="1" u="none" strike="noStrike" dirty="0">
                        <a:effectLst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+ IMC &gt; 30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Composite  v. placebo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b="1" u="none" strike="noStrike" dirty="0">
                          <a:effectLst/>
                        </a:rPr>
                        <a:t>-38%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748102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>
                          <a:effectLst/>
                        </a:rPr>
                        <a:t>2025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SURMOUNT-MMO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Tirzepatide 15mg</a:t>
                      </a:r>
                    </a:p>
                    <a:p>
                      <a:pPr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SC 1/</a:t>
                      </a:r>
                      <a:r>
                        <a:rPr lang="fr-FR" sz="1100" u="none" strike="noStrike" dirty="0" err="1">
                          <a:effectLst/>
                        </a:rPr>
                        <a:t>sem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Prévention secondaire </a:t>
                      </a: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Mace v. placebo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1100" u="none" strike="noStrike" dirty="0">
                          <a:effectLst/>
                        </a:rPr>
                        <a:t>…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609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843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476E9-E749-69D6-D995-955BFEA6B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494BDCA6-44A6-FCE8-B1F4-C0485618E0C0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96752F95-DB24-CB32-AFB2-7EB6B200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EC61EE6-1CD6-8FDD-66AB-F3BA5A9EF34B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23E2834-4063-9F9D-5F7F-8C3F3BA04A67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97A30-0689-901A-3464-BE3DC64FAE94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E641CA-DB1F-E77F-5AF5-570878EFC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423349"/>
            <a:ext cx="10135589" cy="481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9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055F9-2B51-6910-D350-05798E409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C86A4CF9-95BC-0092-8CC6-0E016112F62A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1DE72DD6-D3CA-0BDA-E48D-F401B0A0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D61D884-8BAF-3412-69A5-4B58BA690DCF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509E295-E06A-E1A1-EDB6-6F875F025B84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ECB76-14F0-E9B7-9AB9-EAF0C4E280F9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1567165C-A916-1203-C31E-26D1DEBF6865}"/>
              </a:ext>
            </a:extLst>
          </p:cNvPr>
          <p:cNvSpPr txBox="1"/>
          <p:nvPr/>
        </p:nvSpPr>
        <p:spPr>
          <a:xfrm>
            <a:off x="677353" y="1673717"/>
            <a:ext cx="11130295" cy="439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2438" algn="l"/>
              </a:tabLst>
            </a:pPr>
            <a:r>
              <a:rPr lang="en-US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Diagnosis of heart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ailure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ith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reserved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jection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raction</a:t>
            </a:r>
          </a:p>
          <a:p>
            <a:pPr>
              <a:spcBef>
                <a:spcPts val="1600"/>
              </a:spcBef>
              <a:tabLst>
                <a:tab pos="452438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	Chronic heart failure, LV ejection fraction 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≥50%, and body mass index ≥ 30 kg/m</a:t>
            </a:r>
            <a:r>
              <a:rPr lang="en-US" sz="22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en-US" sz="2200" kern="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1600"/>
              </a:spcBef>
              <a:tabLst>
                <a:tab pos="452438" algn="l"/>
              </a:tabLst>
            </a:pP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	One of the following: (</a:t>
            </a:r>
            <a:r>
              <a:rPr lang="en-US" sz="2200" kern="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left atrial enlargement; or (2) elevated LV filling pressures; 	or (3) NT-</a:t>
            </a:r>
            <a:r>
              <a:rPr lang="en-US" sz="22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proBNP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&gt;200 </a:t>
            </a:r>
            <a:r>
              <a:rPr lang="en-US" sz="22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pg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/mL in sinus rhythm or &gt;600 </a:t>
            </a:r>
            <a:r>
              <a:rPr lang="en-US" sz="22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pg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/mL in atrial fibrillation </a:t>
            </a:r>
          </a:p>
          <a:p>
            <a:pPr>
              <a:lnSpc>
                <a:spcPct val="150000"/>
              </a:lnSpc>
              <a:tabLst>
                <a:tab pos="452438" algn="l"/>
              </a:tabLst>
            </a:pPr>
            <a:endParaRPr lang="en-US" sz="22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452438" algn="l"/>
              </a:tabLst>
            </a:pPr>
            <a:r>
              <a:rPr lang="en-US" sz="2400" b="1" i="1" u="sng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Enrichment criteria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to identify participants at high risk of events</a:t>
            </a:r>
          </a:p>
          <a:p>
            <a:pPr>
              <a:spcBef>
                <a:spcPts val="1600"/>
              </a:spcBef>
              <a:tabLst>
                <a:tab pos="452438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	6-minute walk distance </a:t>
            </a:r>
            <a:r>
              <a:rPr lang="en-US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itchFamily="2" charset="2"/>
              </a:rPr>
              <a:t></a:t>
            </a:r>
            <a:r>
              <a:rPr lang="en-US" sz="2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100 and </a:t>
            </a:r>
            <a:r>
              <a:rPr lang="en-US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itchFamily="2" charset="2"/>
              </a:rPr>
              <a:t>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425 meters </a:t>
            </a:r>
          </a:p>
          <a:p>
            <a:pPr>
              <a:spcBef>
                <a:spcPts val="1600"/>
              </a:spcBef>
              <a:tabLst>
                <a:tab pos="452438" algn="l"/>
              </a:tabLst>
            </a:pP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	Kansas City Cardiomyopathy Questionnaire Clinical Summary Score ≤80 </a:t>
            </a:r>
            <a:endParaRPr lang="en-US" sz="2200" kern="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1600"/>
              </a:spcBef>
              <a:tabLst>
                <a:tab pos="452438" algn="l"/>
              </a:tabLst>
            </a:pP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	Heart failure decompensation within 12 months  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eGFR &lt;70 mL/min/1.73m</a:t>
            </a:r>
            <a:r>
              <a:rPr lang="en-US" sz="22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143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453FA-3EF8-FD6E-6012-CC7BFDE12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77CE1894-2CD9-9227-2C21-B15187637D14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5F309A5B-15DB-7AA6-86CF-EDBAC894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FF2A9F6E-9747-6B74-3096-F13FC22D6F58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36ACCE6-DEE6-EB10-6755-949A8302ED80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177FD-809F-5520-C642-71774A5B611A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C6DBA3-5F4B-51A7-2A8A-2DF6B9DDD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586373"/>
            <a:ext cx="9571395" cy="45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2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CB68-C598-7F44-0EE9-AC2A05D53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D41E00-F449-35DB-503E-989D9582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Montserrat" pitchFamily="2" charset="77"/>
              </a:rPr>
              <a:t>pour participer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CCD40ECD-F639-AF14-A691-9D8D3B30C7E9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FFBB5CF1-4DBE-0C4D-CC51-EC3A7814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Complément 2">
                <a:extLst>
                  <a:ext uri="{FF2B5EF4-FFF2-40B4-BE49-F238E27FC236}">
                    <a16:creationId xmlns:a16="http://schemas.microsoft.com/office/drawing/2014/main" id="{BA1CDDCC-DC6F-C506-0752-7F156BBC8A1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53999"/>
              <a:ext cx="11430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Complément 2">
                <a:extLst>
                  <a:ext uri="{FF2B5EF4-FFF2-40B4-BE49-F238E27FC236}">
                    <a16:creationId xmlns:a16="http://schemas.microsoft.com/office/drawing/2014/main" id="{BA1CDDCC-DC6F-C506-0752-7F156BBC8A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381000" y="253999"/>
                <a:ext cx="11430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2224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EB35-5BE3-4EA1-27A9-588D3098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C733A8FF-59D0-805C-1755-FE14655A6DBA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2724C4D2-2D2A-9EC5-F580-73CA13673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B8F1D95-57C5-5D0D-B6E6-0EC15B400190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12B09AC-94DF-9210-3B21-7A0FB30B250F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55827-F554-FDF7-315E-5A27B0DE074A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E004C5-4E05-7462-4529-EBB38E08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2" y="1447781"/>
            <a:ext cx="9199285" cy="48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85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26FAC-1C10-49F3-74C2-5B162A277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13EC55FD-5CC8-371A-8F88-D54682B24CFB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A10EE6BF-1D03-FBE3-A027-A51908FF4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19171E12-8E7C-1FE3-AB2E-5866605B06F8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21E3CF8-BA77-959C-74FC-D02A78DD3A23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039F5A-E5E5-C221-640E-D22515260F24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FE4996-8D35-9AC9-AE27-7BF41756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447781"/>
            <a:ext cx="9975614" cy="52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2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FF373-BAFD-0449-AD37-18C098B9D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F298E702-A881-61B2-C2B4-C82444B10B89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04B4CA75-FBDE-0BF3-8A71-D4AB56CD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03A58D86-B961-ABA2-73FD-6B361F18FF06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C444361-9B38-DFE5-D614-4DD885970A9E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DD5F0-AC5C-7F2C-060C-32F899657567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803AF8-EC77-D8E4-35E8-D17B778F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447781"/>
            <a:ext cx="9730331" cy="516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75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12F51-4A25-900F-3A77-811C31D9B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9F60FA35-C493-E4A1-5F7C-DF1A18D31A85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03292455-05EE-B158-6AF6-47D67F8E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8179276-C926-D508-9B6F-BB10119E457B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D881FE4-2470-C8D4-C96C-2D6DDC93D6F4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5602EC-9A9F-DED0-1B77-EE9C4E74891F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6BC6D9-D90E-1F3D-53E6-73DEDA10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333280"/>
            <a:ext cx="9021156" cy="53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6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5079C-9EBD-4B56-BDEC-6099159BA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9B9DE97A-6C43-9D3A-17D5-75836F5DA92C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1D311916-CEA2-5456-5C65-8B2EDC008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FBA9C6F-F060-70AA-95EE-FD14660CE6BB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5CC29E9-558A-95EA-2125-42688D8ADFFE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91070-E36E-BAD0-1BB4-B63D5E9A0810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C52DCD-580B-F8A2-45B3-0CCFBD87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3" y="1320601"/>
            <a:ext cx="9294288" cy="54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65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C0153-1EE3-3905-5AC8-556E3837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5B3A09BB-D62E-ECA3-6288-F09F183CEB22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FDE0185E-E259-86F4-224E-5190D5804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B20A793C-F96C-D91B-740F-35C3B488B7EE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90B4B3B-C0D7-08EB-7A9C-49B0C83CA263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2F84EE-CB8D-4AB0-3CC7-759F557CFF48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4A4B5E-4DBD-C579-B0FE-1321D164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6" y="2012610"/>
            <a:ext cx="5414158" cy="31689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041733-D9BE-9F84-6529-3998CFB91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954" y="2012610"/>
            <a:ext cx="5414158" cy="3168990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0C0EC195-5640-4ADA-6089-9EFBE43CE5DE}"/>
              </a:ext>
            </a:extLst>
          </p:cNvPr>
          <p:cNvSpPr txBox="1">
            <a:spLocks/>
          </p:cNvSpPr>
          <p:nvPr/>
        </p:nvSpPr>
        <p:spPr>
          <a:xfrm>
            <a:off x="152399" y="65388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0187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3175-C54B-40AB-98E6-015E70A3A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E478A00C-69D6-B1AF-7C67-305249CE68C4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41B52037-7727-BC0C-CF9E-C1C8A733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8A2B7C2-4C4B-9BDE-1304-4555C740E963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5CAD23B-A116-4B13-612C-5D391F065C5A}"/>
              </a:ext>
            </a:extLst>
          </p:cNvPr>
          <p:cNvSpPr/>
          <p:nvPr/>
        </p:nvSpPr>
        <p:spPr>
          <a:xfrm>
            <a:off x="1167873" y="247396"/>
            <a:ext cx="2624447" cy="914400"/>
          </a:xfrm>
          <a:prstGeom prst="roundRect">
            <a:avLst/>
          </a:prstGeom>
          <a:solidFill>
            <a:srgbClr val="96DCF8"/>
          </a:solidFill>
          <a:ln w="38100">
            <a:solidFill>
              <a:srgbClr val="0019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latin typeface="Montserrat" pitchFamily="2" charset="77"/>
              </a:rPr>
              <a:t>summit</a:t>
            </a:r>
            <a:endParaRPr lang="fr-FR" sz="16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93BE-1F60-4A8D-5D3A-736C6E9CE4CD}"/>
              </a:ext>
            </a:extLst>
          </p:cNvPr>
          <p:cNvSpPr/>
          <p:nvPr/>
        </p:nvSpPr>
        <p:spPr>
          <a:xfrm>
            <a:off x="11143488" y="5181600"/>
            <a:ext cx="841248" cy="78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A919E2D2-6862-4B78-FEF8-D835F11C5B26}"/>
              </a:ext>
            </a:extLst>
          </p:cNvPr>
          <p:cNvSpPr txBox="1">
            <a:spLocks/>
          </p:cNvSpPr>
          <p:nvPr/>
        </p:nvSpPr>
        <p:spPr>
          <a:xfrm>
            <a:off x="152399" y="65388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575EBD6-C8F1-FFA2-0397-19D3288B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2" y="1373988"/>
            <a:ext cx="9068657" cy="53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54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9590-B72A-29E1-B712-A81787BB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B87D3-9DCA-9000-8483-0B73EE1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à propos de la chirurgie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A557660E-747C-E6C0-E72A-551630781142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83604AE7-66BF-A0EA-E619-E21F5D3C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2FBC565B-DA80-AC70-DF96-D1581024CFBF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sources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mplément 4">
                <a:extLst>
                  <a:ext uri="{FF2B5EF4-FFF2-40B4-BE49-F238E27FC236}">
                    <a16:creationId xmlns:a16="http://schemas.microsoft.com/office/drawing/2014/main" id="{C05C2C51-568D-8BF9-1147-F5AA8D9616A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53999"/>
              <a:ext cx="11430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5" name="Complément 4">
                <a:extLst>
                  <a:ext uri="{FF2B5EF4-FFF2-40B4-BE49-F238E27FC236}">
                    <a16:creationId xmlns:a16="http://schemas.microsoft.com/office/drawing/2014/main" id="{C05C2C51-568D-8BF9-1147-F5AA8D9616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381000" y="253999"/>
                <a:ext cx="11430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941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E94BC-3041-634B-A7A1-82C6F799E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59B5B-9E61-C86C-6AC8-5001BDD6D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à propos de la chirurgie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7F7E9CEC-012D-77D7-504A-A0B8930DF2BD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551EC3E7-85B3-DE7F-7B35-77660974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66A819-BA42-CB2E-0F2B-669374058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952" y="2134960"/>
            <a:ext cx="6017979" cy="25880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9FBE60-7AEA-55D2-194C-E312F80F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32" y="1988439"/>
            <a:ext cx="5289097" cy="2881122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F1647B8-D12F-5202-A411-D3FCCD647CEC}"/>
              </a:ext>
            </a:extLst>
          </p:cNvPr>
          <p:cNvSpPr txBox="1">
            <a:spLocks/>
          </p:cNvSpPr>
          <p:nvPr/>
        </p:nvSpPr>
        <p:spPr>
          <a:xfrm>
            <a:off x="0" y="6410471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Sjöström JAMA 2012</a:t>
            </a:r>
          </a:p>
        </p:txBody>
      </p:sp>
    </p:spTree>
    <p:extLst>
      <p:ext uri="{BB962C8B-B14F-4D97-AF65-F5344CB8AC3E}">
        <p14:creationId xmlns:p14="http://schemas.microsoft.com/office/powerpoint/2010/main" val="796839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D4AC5-EF2C-2F66-D422-AFEC553DD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005EB-129A-36D8-1BCC-24DBE03D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des traitements qui fonctionnent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13FD14E7-CADD-0BCC-4CEC-EB9FEDCF9CFA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5C20A40B-1918-13F8-C461-94B07296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EF53E6-1643-D79F-35E5-0AB7A1E08A0D}"/>
              </a:ext>
            </a:extLst>
          </p:cNvPr>
          <p:cNvSpPr txBox="1"/>
          <p:nvPr/>
        </p:nvSpPr>
        <p:spPr>
          <a:xfrm>
            <a:off x="876300" y="2660232"/>
            <a:ext cx="97340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Montserrat" panose="00000500000000000000" pitchFamily="2" charset="0"/>
              </a:rPr>
              <a:t>RHD indispensables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Montserrat" panose="00000500000000000000" pitchFamily="2" charset="0"/>
              </a:rPr>
              <a:t>prise en charge des comorbidités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Montserrat" panose="00000500000000000000" pitchFamily="2" charset="0"/>
              </a:rPr>
              <a:t>des molécules efficaces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b="1" dirty="0" err="1">
                <a:latin typeface="Montserrat" panose="00000500000000000000" pitchFamily="2" charset="0"/>
              </a:rPr>
              <a:t>tirzepatide</a:t>
            </a:r>
            <a:r>
              <a:rPr lang="fr-FR" b="1" dirty="0">
                <a:latin typeface="Montserrat" panose="00000500000000000000" pitchFamily="2" charset="0"/>
              </a:rPr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b="1" dirty="0" err="1">
                <a:latin typeface="Montserrat" panose="00000500000000000000" pitchFamily="2" charset="0"/>
              </a:rPr>
              <a:t>semaglutide</a:t>
            </a:r>
            <a:r>
              <a:rPr lang="fr-FR" b="1" dirty="0">
                <a:latin typeface="Montserrat" panose="00000500000000000000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Montserrat" panose="00000500000000000000" pitchFamily="2" charset="0"/>
              </a:rPr>
              <a:t>la chirurgie aussi améliore les évènements cardiovasculaires</a:t>
            </a:r>
          </a:p>
          <a:p>
            <a:pPr marL="800100" lvl="1" indent="-342900">
              <a:buFont typeface="+mj-lt"/>
              <a:buAutoNum type="arabicPeriod"/>
            </a:pPr>
            <a:endParaRPr lang="fr-FR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82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46EEA-2F1F-4A3E-3585-74A020E53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56E8A-2ED7-DC32-9F28-28EB6FF98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les thérapeutiques</a:t>
            </a: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B94ACE41-4728-770A-7446-0D5242BB4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4587A641-95DD-9602-8582-E0A2EA4AABAF}"/>
              </a:ext>
            </a:extLst>
          </p:cNvPr>
          <p:cNvGraphicFramePr/>
          <p:nvPr/>
        </p:nvGraphicFramePr>
        <p:xfrm>
          <a:off x="1257578" y="1690688"/>
          <a:ext cx="5174827" cy="45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9F5C78C-02A1-F054-6C3D-865928A6EF7C}"/>
              </a:ext>
            </a:extLst>
          </p:cNvPr>
          <p:cNvSpPr/>
          <p:nvPr/>
        </p:nvSpPr>
        <p:spPr>
          <a:xfrm>
            <a:off x="6608465" y="5430570"/>
            <a:ext cx="1193849" cy="6900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B5E652-F2C2-B36B-7962-03C5F054F075}"/>
              </a:ext>
            </a:extLst>
          </p:cNvPr>
          <p:cNvSpPr/>
          <p:nvPr/>
        </p:nvSpPr>
        <p:spPr>
          <a:xfrm>
            <a:off x="7983451" y="5428368"/>
            <a:ext cx="1193849" cy="690026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02C863-D5CA-C332-7B06-BAFB329FB637}"/>
              </a:ext>
            </a:extLst>
          </p:cNvPr>
          <p:cNvSpPr/>
          <p:nvPr/>
        </p:nvSpPr>
        <p:spPr>
          <a:xfrm>
            <a:off x="9358437" y="5436349"/>
            <a:ext cx="1193849" cy="69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5AC2EB-B6B9-F6C1-D90D-1E176BA32D26}"/>
              </a:ext>
            </a:extLst>
          </p:cNvPr>
          <p:cNvSpPr/>
          <p:nvPr/>
        </p:nvSpPr>
        <p:spPr>
          <a:xfrm>
            <a:off x="6608465" y="4491476"/>
            <a:ext cx="1193849" cy="6900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D1037-B4BD-CBFF-4E19-68712213EA42}"/>
              </a:ext>
            </a:extLst>
          </p:cNvPr>
          <p:cNvSpPr/>
          <p:nvPr/>
        </p:nvSpPr>
        <p:spPr>
          <a:xfrm>
            <a:off x="7983451" y="2706521"/>
            <a:ext cx="1193849" cy="690026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7CA0A-E015-B086-4950-C92DE2832571}"/>
              </a:ext>
            </a:extLst>
          </p:cNvPr>
          <p:cNvSpPr/>
          <p:nvPr/>
        </p:nvSpPr>
        <p:spPr>
          <a:xfrm>
            <a:off x="9358437" y="2714502"/>
            <a:ext cx="1193849" cy="69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12DB5-0C9F-07BC-0A50-10C26E90A471}"/>
              </a:ext>
            </a:extLst>
          </p:cNvPr>
          <p:cNvSpPr/>
          <p:nvPr/>
        </p:nvSpPr>
        <p:spPr>
          <a:xfrm>
            <a:off x="7983451" y="1849245"/>
            <a:ext cx="1193849" cy="690026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EFE989-B41A-B882-49C3-04173B726E62}"/>
              </a:ext>
            </a:extLst>
          </p:cNvPr>
          <p:cNvSpPr/>
          <p:nvPr/>
        </p:nvSpPr>
        <p:spPr>
          <a:xfrm>
            <a:off x="9358437" y="1857226"/>
            <a:ext cx="1193849" cy="69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6C0D5C-1C52-AF48-2350-AB69CAD34FAE}"/>
              </a:ext>
            </a:extLst>
          </p:cNvPr>
          <p:cNvSpPr txBox="1"/>
          <p:nvPr/>
        </p:nvSpPr>
        <p:spPr>
          <a:xfrm>
            <a:off x="10572977" y="1986509"/>
            <a:ext cx="1588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35 + comorbidités</a:t>
            </a:r>
          </a:p>
          <a:p>
            <a:r>
              <a:rPr lang="fr-FR" sz="1050" dirty="0"/>
              <a:t>IMC &gt; 40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DB2B3DB-BC3F-FA6D-2E4E-7A14F1BF1BE4}"/>
              </a:ext>
            </a:extLst>
          </p:cNvPr>
          <p:cNvSpPr txBox="1"/>
          <p:nvPr/>
        </p:nvSpPr>
        <p:spPr>
          <a:xfrm>
            <a:off x="10614324" y="2762993"/>
            <a:ext cx="15327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30</a:t>
            </a:r>
          </a:p>
          <a:p>
            <a:r>
              <a:rPr lang="fr-FR" sz="1050" dirty="0"/>
              <a:t>IMC &gt; 27 + prévention II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A2950-6D07-4DE5-83F4-87216220188A}"/>
              </a:ext>
            </a:extLst>
          </p:cNvPr>
          <p:cNvSpPr/>
          <p:nvPr/>
        </p:nvSpPr>
        <p:spPr>
          <a:xfrm>
            <a:off x="6608464" y="3612201"/>
            <a:ext cx="3943822" cy="690026"/>
          </a:xfrm>
          <a:prstGeom prst="rect">
            <a:avLst/>
          </a:prstGeom>
          <a:solidFill>
            <a:schemeClr val="accent5">
              <a:lumMod val="20000"/>
              <a:lumOff val="80000"/>
              <a:alpha val="3098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Montserrat" panose="00000500000000000000" pitchFamily="2" charset="0"/>
              </a:rPr>
              <a:t>Selon évaluation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527309-E589-E479-D206-988E94E3A238}"/>
              </a:ext>
            </a:extLst>
          </p:cNvPr>
          <p:cNvSpPr/>
          <p:nvPr/>
        </p:nvSpPr>
        <p:spPr>
          <a:xfrm>
            <a:off x="7983451" y="4492225"/>
            <a:ext cx="1193849" cy="690026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786124-5FD9-61F1-2A2E-1314B7726FE8}"/>
              </a:ext>
            </a:extLst>
          </p:cNvPr>
          <p:cNvSpPr/>
          <p:nvPr/>
        </p:nvSpPr>
        <p:spPr>
          <a:xfrm>
            <a:off x="9358437" y="4500206"/>
            <a:ext cx="1193849" cy="69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EDE94D85-EA88-D923-3F40-023702771086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HAS, recommandations de bonnes pratiques, 2022</a:t>
            </a:r>
          </a:p>
        </p:txBody>
      </p:sp>
    </p:spTree>
    <p:extLst>
      <p:ext uri="{BB962C8B-B14F-4D97-AF65-F5344CB8AC3E}">
        <p14:creationId xmlns:p14="http://schemas.microsoft.com/office/powerpoint/2010/main" val="1921187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Espace réservé du conten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  <a:p>
            <a:pPr marL="0" indent="0">
              <a:buSzTx/>
              <a:buFontTx/>
              <a:buNone/>
            </a:pPr>
            <a:endParaRPr dirty="0"/>
          </a:p>
          <a:p>
            <a:pPr marL="0" indent="0">
              <a:buSzTx/>
              <a:buFontTx/>
              <a:buNone/>
            </a:pPr>
            <a:endParaRPr dirty="0"/>
          </a:p>
          <a:p>
            <a:pPr marL="0" indent="0" algn="ctr">
              <a:buSzTx/>
              <a:buFontTx/>
              <a:buNone/>
              <a:defRPr b="1"/>
            </a:pPr>
            <a:endParaRPr dirty="0"/>
          </a:p>
          <a:p>
            <a:pPr marL="0" indent="0" algn="ctr">
              <a:buSzTx/>
              <a:buFontTx/>
              <a:buNone/>
              <a:defRPr b="1"/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clement.becle@ccol-sauvegarde.fr</a:t>
            </a:r>
          </a:p>
          <a:p>
            <a:pPr marL="0" indent="0" algn="ctr">
              <a:buSzTx/>
              <a:buFontTx/>
              <a:buNone/>
              <a:defRPr b="1"/>
            </a:pPr>
            <a:r>
              <a:rPr dirty="0"/>
              <a:t>06 61 32 26 43</a:t>
            </a:r>
          </a:p>
        </p:txBody>
      </p:sp>
      <p:pic>
        <p:nvPicPr>
          <p:cNvPr id="332" name="logo_ccol.png" descr="logo_cco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70" y="2453662"/>
            <a:ext cx="2521859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CBD519F-A452-4ED5-AAFA-B71474EB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b="1" dirty="0">
                <a:latin typeface="Montserrat" pitchFamily="2" charset="77"/>
              </a:rPr>
              <a:t>contact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27EEB-5236-98A3-AE9C-35E8A310D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D84117-019E-EB18-DD26-0D0C22E29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les thérapeutiques</a:t>
            </a: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CE18CED5-3458-A36E-78D2-C98DC4E88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642A194B-5880-0B6A-2D23-796D2C2D0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506011"/>
              </p:ext>
            </p:extLst>
          </p:nvPr>
        </p:nvGraphicFramePr>
        <p:xfrm>
          <a:off x="1257578" y="1690688"/>
          <a:ext cx="5174827" cy="45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D6E95CF-178F-F5D6-267C-DF595D3FCC0C}"/>
              </a:ext>
            </a:extLst>
          </p:cNvPr>
          <p:cNvSpPr/>
          <p:nvPr/>
        </p:nvSpPr>
        <p:spPr>
          <a:xfrm>
            <a:off x="6608465" y="5430570"/>
            <a:ext cx="1193849" cy="6900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91D0B4-C366-3BAD-71B2-7AB40906DF11}"/>
              </a:ext>
            </a:extLst>
          </p:cNvPr>
          <p:cNvSpPr/>
          <p:nvPr/>
        </p:nvSpPr>
        <p:spPr>
          <a:xfrm>
            <a:off x="7983451" y="5428368"/>
            <a:ext cx="1193849" cy="690026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04DEE2-7A6D-98F5-94C8-029ECC295AD4}"/>
              </a:ext>
            </a:extLst>
          </p:cNvPr>
          <p:cNvSpPr/>
          <p:nvPr/>
        </p:nvSpPr>
        <p:spPr>
          <a:xfrm>
            <a:off x="9358437" y="5436349"/>
            <a:ext cx="1193849" cy="69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D0D767-1818-2989-DC8E-097DE8326B12}"/>
              </a:ext>
            </a:extLst>
          </p:cNvPr>
          <p:cNvSpPr/>
          <p:nvPr/>
        </p:nvSpPr>
        <p:spPr>
          <a:xfrm>
            <a:off x="6608465" y="4491476"/>
            <a:ext cx="1193849" cy="690026"/>
          </a:xfrm>
          <a:prstGeom prst="rect">
            <a:avLst/>
          </a:prstGeom>
          <a:solidFill>
            <a:srgbClr val="D9F2D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343C1B-483D-4200-2602-E1A4E8F9EE9B}"/>
              </a:ext>
            </a:extLst>
          </p:cNvPr>
          <p:cNvSpPr/>
          <p:nvPr/>
        </p:nvSpPr>
        <p:spPr>
          <a:xfrm>
            <a:off x="7983451" y="2706521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27920B-3CE5-143E-3025-F7A979EBF407}"/>
              </a:ext>
            </a:extLst>
          </p:cNvPr>
          <p:cNvSpPr/>
          <p:nvPr/>
        </p:nvSpPr>
        <p:spPr>
          <a:xfrm>
            <a:off x="9358437" y="2714502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6FFEB8-9E30-6506-E624-3D8AD2AF5745}"/>
              </a:ext>
            </a:extLst>
          </p:cNvPr>
          <p:cNvSpPr/>
          <p:nvPr/>
        </p:nvSpPr>
        <p:spPr>
          <a:xfrm>
            <a:off x="7983451" y="1849245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D78B0-6A30-3AB5-423A-8680FCAC0658}"/>
              </a:ext>
            </a:extLst>
          </p:cNvPr>
          <p:cNvSpPr/>
          <p:nvPr/>
        </p:nvSpPr>
        <p:spPr>
          <a:xfrm>
            <a:off x="9358437" y="1857226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84EE8E-0184-BFF9-0AA8-25DFBCFFED83}"/>
              </a:ext>
            </a:extLst>
          </p:cNvPr>
          <p:cNvSpPr txBox="1"/>
          <p:nvPr/>
        </p:nvSpPr>
        <p:spPr>
          <a:xfrm>
            <a:off x="10572977" y="1986509"/>
            <a:ext cx="1588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35 + comorbidités</a:t>
            </a:r>
          </a:p>
          <a:p>
            <a:r>
              <a:rPr lang="fr-FR" sz="1050" dirty="0"/>
              <a:t>IMC &gt; 40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8E3066-BAE1-1AAF-43F1-757C6D3CBD94}"/>
              </a:ext>
            </a:extLst>
          </p:cNvPr>
          <p:cNvSpPr txBox="1"/>
          <p:nvPr/>
        </p:nvSpPr>
        <p:spPr>
          <a:xfrm>
            <a:off x="10614324" y="2762993"/>
            <a:ext cx="157767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30</a:t>
            </a:r>
          </a:p>
          <a:p>
            <a:r>
              <a:rPr lang="fr-FR" sz="1050" dirty="0"/>
              <a:t>IMC &gt; 27 + prévention II</a:t>
            </a:r>
          </a:p>
          <a:p>
            <a:r>
              <a:rPr lang="fr-FR" sz="1050" dirty="0"/>
              <a:t>Médecin de l’obésité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DBC7CB-81EC-9251-8688-C86970F62756}"/>
              </a:ext>
            </a:extLst>
          </p:cNvPr>
          <p:cNvSpPr/>
          <p:nvPr/>
        </p:nvSpPr>
        <p:spPr>
          <a:xfrm>
            <a:off x="6608464" y="3612201"/>
            <a:ext cx="3943822" cy="690026"/>
          </a:xfrm>
          <a:prstGeom prst="rect">
            <a:avLst/>
          </a:prstGeom>
          <a:solidFill>
            <a:srgbClr val="F2CFE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Selon évaluation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A1FD5-427D-2325-CE39-56CAA9306556}"/>
              </a:ext>
            </a:extLst>
          </p:cNvPr>
          <p:cNvSpPr/>
          <p:nvPr/>
        </p:nvSpPr>
        <p:spPr>
          <a:xfrm>
            <a:off x="7983451" y="4492225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9C340E-CFE0-9A0F-AFE6-7C11E4689061}"/>
              </a:ext>
            </a:extLst>
          </p:cNvPr>
          <p:cNvSpPr/>
          <p:nvPr/>
        </p:nvSpPr>
        <p:spPr>
          <a:xfrm>
            <a:off x="9358437" y="4500206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59FD7CCD-0A81-4157-FE57-2773750CC0C7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HAS, recommandations de bonnes pratiques, 2022</a:t>
            </a:r>
          </a:p>
        </p:txBody>
      </p:sp>
    </p:spTree>
    <p:extLst>
      <p:ext uri="{BB962C8B-B14F-4D97-AF65-F5344CB8AC3E}">
        <p14:creationId xmlns:p14="http://schemas.microsoft.com/office/powerpoint/2010/main" val="3024108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6FFEE-A9EE-2F9B-B5CE-D09121BEC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FA45-100F-436C-0243-A33B2B95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Montserrat" pitchFamily="2" charset="77"/>
              </a:rPr>
              <a:t>activité physique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BB8F7F5E-4AB9-AE87-BB30-BE0DBC83B5E1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5EF51C16-33DF-F4D8-9CA8-95FAB730B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Complément 2">
                <a:extLst>
                  <a:ext uri="{FF2B5EF4-FFF2-40B4-BE49-F238E27FC236}">
                    <a16:creationId xmlns:a16="http://schemas.microsoft.com/office/drawing/2014/main" id="{6CD5E83C-8AC1-D94C-BECF-70285851976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53999"/>
              <a:ext cx="11430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Complément 2">
                <a:extLst>
                  <a:ext uri="{FF2B5EF4-FFF2-40B4-BE49-F238E27FC236}">
                    <a16:creationId xmlns:a16="http://schemas.microsoft.com/office/drawing/2014/main" id="{6CD5E83C-8AC1-D94C-BECF-7028585197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381000" y="253999"/>
                <a:ext cx="11430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335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8703A-ABCA-101E-9AA1-E2E5FCC47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07C5B-DF08-C484-EFD6-37C96C8DD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à propos de l’activité physique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3C47909-7AB0-05D7-322A-D13B637D74A7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57465389-4523-06E2-A0D3-DD0CA0A7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92873D0-05AB-2A10-4399-89DC56D8A8D6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Oppert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Int J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Obes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(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Lond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) 2024 –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Oppert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Eur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J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Intern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Med,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4070B-916D-4661-5BDD-F64689118729}"/>
              </a:ext>
            </a:extLst>
          </p:cNvPr>
          <p:cNvSpPr/>
          <p:nvPr/>
        </p:nvSpPr>
        <p:spPr>
          <a:xfrm>
            <a:off x="1380566" y="2653161"/>
            <a:ext cx="2250567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resistance</a:t>
            </a:r>
            <a:r>
              <a:rPr lang="fr-FR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 training</a:t>
            </a:r>
          </a:p>
          <a:p>
            <a:pPr algn="ctr"/>
            <a:r>
              <a:rPr lang="fr-FR" sz="11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moderate</a:t>
            </a:r>
            <a:r>
              <a:rPr lang="fr-FR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 to high </a:t>
            </a:r>
            <a:r>
              <a:rPr lang="fr-FR" sz="11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intensity</a:t>
            </a:r>
            <a:endParaRPr lang="fr-FR" sz="11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C2BAC0-03E9-BFB6-97CA-5BBD0C2D25CC}"/>
              </a:ext>
            </a:extLst>
          </p:cNvPr>
          <p:cNvSpPr/>
          <p:nvPr/>
        </p:nvSpPr>
        <p:spPr>
          <a:xfrm>
            <a:off x="1380566" y="3687620"/>
            <a:ext cx="2250567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aerobic</a:t>
            </a:r>
            <a:r>
              <a:rPr lang="fr-FR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1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exercise</a:t>
            </a:r>
            <a:endParaRPr lang="fr-FR" sz="11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11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moderate</a:t>
            </a:r>
            <a:r>
              <a:rPr lang="fr-FR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11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intensity</a:t>
            </a:r>
            <a:endParaRPr lang="fr-FR" sz="11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B01709-25A1-4ADC-574A-59DB5B15470B}"/>
              </a:ext>
            </a:extLst>
          </p:cNvPr>
          <p:cNvSpPr/>
          <p:nvPr/>
        </p:nvSpPr>
        <p:spPr>
          <a:xfrm>
            <a:off x="1380566" y="2076212"/>
            <a:ext cx="2250567" cy="456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-2 à -3 kg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F63BE6-59F7-BCA6-36E2-D9CF9B34FEBC}"/>
              </a:ext>
            </a:extLst>
          </p:cNvPr>
          <p:cNvSpPr/>
          <p:nvPr/>
        </p:nvSpPr>
        <p:spPr>
          <a:xfrm>
            <a:off x="3738283" y="2653161"/>
            <a:ext cx="2250567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Abdominal </a:t>
            </a:r>
            <a:r>
              <a:rPr lang="fr-FR" sz="110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visceral</a:t>
            </a:r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 fat </a:t>
            </a:r>
            <a:r>
              <a:rPr lang="fr-FR" sz="110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loss</a:t>
            </a:r>
            <a:endParaRPr lang="fr-FR" sz="110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Fat free mass </a:t>
            </a:r>
            <a:r>
              <a:rPr lang="fr-FR" sz="110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preservation</a:t>
            </a:r>
            <a:endParaRPr lang="fr-FR" sz="11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FC1CAD-4E55-642E-714D-00875A101B72}"/>
              </a:ext>
            </a:extLst>
          </p:cNvPr>
          <p:cNvSpPr/>
          <p:nvPr/>
        </p:nvSpPr>
        <p:spPr>
          <a:xfrm>
            <a:off x="3738283" y="3702225"/>
            <a:ext cx="2250567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↑ sensibilité insuline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↑ contrôle glycémique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↓ pression artérielle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F6D96-B0B2-345D-CF00-912F36107B27}"/>
              </a:ext>
            </a:extLst>
          </p:cNvPr>
          <p:cNvSpPr/>
          <p:nvPr/>
        </p:nvSpPr>
        <p:spPr>
          <a:xfrm>
            <a:off x="6096000" y="2667407"/>
            <a:ext cx="2250567" cy="1949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Physical </a:t>
            </a:r>
            <a:r>
              <a:rPr lang="fr-FR" sz="110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activity</a:t>
            </a:r>
            <a:endParaRPr lang="fr-FR" sz="110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110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Exercise</a:t>
            </a:r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 training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D54F65-AB81-2C31-A0C8-28E0B875931A}"/>
              </a:ext>
            </a:extLst>
          </p:cNvPr>
          <p:cNvSpPr/>
          <p:nvPr/>
        </p:nvSpPr>
        <p:spPr>
          <a:xfrm>
            <a:off x="6095999" y="4728528"/>
            <a:ext cx="2250567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↑ muscle </a:t>
            </a:r>
            <a:r>
              <a:rPr lang="fr-FR" sz="110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strength</a:t>
            </a:r>
            <a:endParaRPr lang="fr-FR" sz="110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↑ capacité cardiorespiratoire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571F2C-409D-18A9-6637-FF862967A38F}"/>
              </a:ext>
            </a:extLst>
          </p:cNvPr>
          <p:cNvSpPr/>
          <p:nvPr/>
        </p:nvSpPr>
        <p:spPr>
          <a:xfrm>
            <a:off x="8453717" y="3698746"/>
            <a:ext cx="2250567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↑ qualité de vie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906E72-D1C1-0E5F-6415-FFE6C10F6D49}"/>
              </a:ext>
            </a:extLst>
          </p:cNvPr>
          <p:cNvSpPr/>
          <p:nvPr/>
        </p:nvSpPr>
        <p:spPr>
          <a:xfrm>
            <a:off x="8453717" y="2667407"/>
            <a:ext cx="2250567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↑ satiété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↑ comportement alimentaire</a:t>
            </a:r>
          </a:p>
        </p:txBody>
      </p:sp>
    </p:spTree>
    <p:extLst>
      <p:ext uri="{BB962C8B-B14F-4D97-AF65-F5344CB8AC3E}">
        <p14:creationId xmlns:p14="http://schemas.microsoft.com/office/powerpoint/2010/main" val="278767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C6E6-4D2C-1001-2A66-FFE1677F9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E22F9-C25F-9247-68FE-CFD8C75C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à propos des RHD : look </a:t>
            </a:r>
            <a:r>
              <a:rPr lang="fr-FR" b="1" dirty="0" err="1">
                <a:latin typeface="Montserrat" pitchFamily="2" charset="77"/>
              </a:rPr>
              <a:t>ahead</a:t>
            </a:r>
            <a:endParaRPr lang="fr-FR" b="1" dirty="0">
              <a:latin typeface="Montserrat" pitchFamily="2" charset="77"/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5C5D898F-F1A9-63B2-B9C6-E118860D14E8}"/>
              </a:ext>
            </a:extLst>
          </p:cNvPr>
          <p:cNvSpPr txBox="1">
            <a:spLocks/>
          </p:cNvSpPr>
          <p:nvPr/>
        </p:nvSpPr>
        <p:spPr>
          <a:xfrm>
            <a:off x="0" y="6413500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34E350AC-5A46-3CAC-7D8C-8C12213C8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DD588B-5995-C970-24D6-8A04BD5CA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712"/>
          <a:stretch/>
        </p:blipFill>
        <p:spPr>
          <a:xfrm>
            <a:off x="4249037" y="2270993"/>
            <a:ext cx="2503170" cy="23160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35F6D5-4DB9-D0DD-717C-BA6989F02F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7" t="2236" r="41733" b="49806"/>
          <a:stretch/>
        </p:blipFill>
        <p:spPr>
          <a:xfrm>
            <a:off x="6752207" y="2270993"/>
            <a:ext cx="5148028" cy="23160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82D6C3-EF4A-0B07-EFD7-8C329F887255}"/>
              </a:ext>
            </a:extLst>
          </p:cNvPr>
          <p:cNvSpPr/>
          <p:nvPr/>
        </p:nvSpPr>
        <p:spPr>
          <a:xfrm>
            <a:off x="10412812" y="3986785"/>
            <a:ext cx="768144" cy="600222"/>
          </a:xfrm>
          <a:prstGeom prst="rect">
            <a:avLst/>
          </a:prstGeom>
          <a:solidFill>
            <a:srgbClr val="FF0000">
              <a:alpha val="1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8C2BD9-F35C-221B-6AE6-22C46C78DAE1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Look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ahead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, NEJM, 2013 – Look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ahead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, Lancet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Diabetes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bg2">
                    <a:lumMod val="90000"/>
                  </a:schemeClr>
                </a:solidFill>
              </a:rPr>
              <a:t>Endocrinal</a:t>
            </a: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, 2016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3B3A1E9-461D-8B1B-557D-46EDE8894078}"/>
              </a:ext>
            </a:extLst>
          </p:cNvPr>
          <p:cNvSpPr txBox="1">
            <a:spLocks/>
          </p:cNvSpPr>
          <p:nvPr/>
        </p:nvSpPr>
        <p:spPr>
          <a:xfrm>
            <a:off x="764459" y="2157250"/>
            <a:ext cx="3484578" cy="254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b="1" dirty="0">
                <a:latin typeface="Montserrat" pitchFamily="2" charset="77"/>
              </a:rPr>
              <a:t>NS</a:t>
            </a:r>
            <a:br>
              <a:rPr lang="fr-FR" sz="8800" b="1" dirty="0">
                <a:latin typeface="Montserrat" pitchFamily="2" charset="77"/>
              </a:rPr>
            </a:br>
            <a:r>
              <a:rPr lang="fr-FR" sz="1050" b="1" dirty="0">
                <a:latin typeface="Montserrat" pitchFamily="2" charset="77"/>
              </a:rPr>
              <a:t>-21% d’évènements si perte de poids &gt;10%</a:t>
            </a:r>
            <a:endParaRPr lang="fr-FR" sz="88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6739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6B2AD-A927-70E8-E723-4AE92588B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EA4D0-7936-8F35-1ACB-893EBB5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Montserrat" pitchFamily="2" charset="77"/>
              </a:rPr>
              <a:t>les thérapeutiques</a:t>
            </a:r>
          </a:p>
        </p:txBody>
      </p:sp>
      <p:pic>
        <p:nvPicPr>
          <p:cNvPr id="11" name="Image 10" descr="Une image contenant Graphique, Police, logo, cercle&#10;&#10;Description générée automatiquement">
            <a:extLst>
              <a:ext uri="{FF2B5EF4-FFF2-40B4-BE49-F238E27FC236}">
                <a16:creationId xmlns:a16="http://schemas.microsoft.com/office/drawing/2014/main" id="{E8A3AC85-7CD0-1DC8-82BA-640E689BF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0"/>
            <a:ext cx="876300" cy="44450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91EA38F6-4F3D-BA22-D336-583F5439DD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710727"/>
              </p:ext>
            </p:extLst>
          </p:nvPr>
        </p:nvGraphicFramePr>
        <p:xfrm>
          <a:off x="1257578" y="1690688"/>
          <a:ext cx="5174827" cy="45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AD8CF12-6298-0707-52DF-AE78F8143640}"/>
              </a:ext>
            </a:extLst>
          </p:cNvPr>
          <p:cNvSpPr/>
          <p:nvPr/>
        </p:nvSpPr>
        <p:spPr>
          <a:xfrm>
            <a:off x="6608465" y="5430570"/>
            <a:ext cx="1193849" cy="690026"/>
          </a:xfrm>
          <a:prstGeom prst="rect">
            <a:avLst/>
          </a:prstGeom>
          <a:solidFill>
            <a:srgbClr val="D9F2D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A25B00-13E7-395A-3C90-DD9B86388F86}"/>
              </a:ext>
            </a:extLst>
          </p:cNvPr>
          <p:cNvSpPr/>
          <p:nvPr/>
        </p:nvSpPr>
        <p:spPr>
          <a:xfrm>
            <a:off x="7983451" y="5428368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901B4-0FBD-F6AC-33C9-7A43DB32B177}"/>
              </a:ext>
            </a:extLst>
          </p:cNvPr>
          <p:cNvSpPr/>
          <p:nvPr/>
        </p:nvSpPr>
        <p:spPr>
          <a:xfrm>
            <a:off x="9358437" y="5436349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99C2B0-A514-ED2B-2EF3-F7F5874F9BF6}"/>
              </a:ext>
            </a:extLst>
          </p:cNvPr>
          <p:cNvSpPr/>
          <p:nvPr/>
        </p:nvSpPr>
        <p:spPr>
          <a:xfrm>
            <a:off x="6608465" y="4491476"/>
            <a:ext cx="1193849" cy="690026"/>
          </a:xfrm>
          <a:prstGeom prst="rect">
            <a:avLst/>
          </a:prstGeom>
          <a:solidFill>
            <a:srgbClr val="D9F2D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49BF0-2F8D-2C6F-3D14-EB46B1F3B828}"/>
              </a:ext>
            </a:extLst>
          </p:cNvPr>
          <p:cNvSpPr/>
          <p:nvPr/>
        </p:nvSpPr>
        <p:spPr>
          <a:xfrm>
            <a:off x="7983451" y="2706521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07F45B-26C7-3F97-DC1E-B81E83CEA3FA}"/>
              </a:ext>
            </a:extLst>
          </p:cNvPr>
          <p:cNvSpPr/>
          <p:nvPr/>
        </p:nvSpPr>
        <p:spPr>
          <a:xfrm>
            <a:off x="9358437" y="2714502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E7C12-F705-1DE5-3F4E-7F54F0C7E460}"/>
              </a:ext>
            </a:extLst>
          </p:cNvPr>
          <p:cNvSpPr/>
          <p:nvPr/>
        </p:nvSpPr>
        <p:spPr>
          <a:xfrm>
            <a:off x="7983451" y="1849245"/>
            <a:ext cx="1193849" cy="690026"/>
          </a:xfrm>
          <a:prstGeom prst="rect">
            <a:avLst/>
          </a:prstGeom>
          <a:solidFill>
            <a:srgbClr val="FFFF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6E2A95-CEC1-E6CD-E913-46150B644664}"/>
              </a:ext>
            </a:extLst>
          </p:cNvPr>
          <p:cNvSpPr/>
          <p:nvPr/>
        </p:nvSpPr>
        <p:spPr>
          <a:xfrm>
            <a:off x="9358437" y="1857226"/>
            <a:ext cx="1193849" cy="690026"/>
          </a:xfrm>
          <a:prstGeom prst="rect">
            <a:avLst/>
          </a:prstGeom>
          <a:solidFill>
            <a:srgbClr val="FBE3D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C45F80-007E-9A67-244F-492E3C1ED26D}"/>
              </a:ext>
            </a:extLst>
          </p:cNvPr>
          <p:cNvSpPr txBox="1"/>
          <p:nvPr/>
        </p:nvSpPr>
        <p:spPr>
          <a:xfrm>
            <a:off x="10572977" y="1986509"/>
            <a:ext cx="1588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35 + comorbidités</a:t>
            </a:r>
          </a:p>
          <a:p>
            <a:r>
              <a:rPr lang="fr-FR" sz="1050" dirty="0"/>
              <a:t>IMC &gt; 40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03A794B-7F03-3536-ECC8-9C496457D222}"/>
              </a:ext>
            </a:extLst>
          </p:cNvPr>
          <p:cNvSpPr txBox="1"/>
          <p:nvPr/>
        </p:nvSpPr>
        <p:spPr>
          <a:xfrm>
            <a:off x="10614324" y="2762993"/>
            <a:ext cx="157767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IMC &gt; 30</a:t>
            </a:r>
          </a:p>
          <a:p>
            <a:r>
              <a:rPr lang="fr-FR" sz="1050" dirty="0"/>
              <a:t>IMC &gt; 27 + </a:t>
            </a:r>
            <a:r>
              <a:rPr lang="fr-FR" sz="1050" dirty="0" err="1"/>
              <a:t>prrévention</a:t>
            </a:r>
            <a:r>
              <a:rPr lang="fr-FR" sz="1050" dirty="0"/>
              <a:t> II</a:t>
            </a:r>
          </a:p>
          <a:p>
            <a:r>
              <a:rPr lang="fr-FR" sz="1050" dirty="0"/>
              <a:t>Médecin de l’obésité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41271B-9361-F7BC-063C-DB9B56BAC4C5}"/>
              </a:ext>
            </a:extLst>
          </p:cNvPr>
          <p:cNvSpPr/>
          <p:nvPr/>
        </p:nvSpPr>
        <p:spPr>
          <a:xfrm>
            <a:off x="6608464" y="3612201"/>
            <a:ext cx="3943822" cy="690026"/>
          </a:xfrm>
          <a:prstGeom prst="rect">
            <a:avLst/>
          </a:prstGeom>
          <a:solidFill>
            <a:srgbClr val="F2CFEE">
              <a:alpha val="29804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Montserrat" panose="00000500000000000000" pitchFamily="2" charset="0"/>
              </a:rPr>
              <a:t>Selon évaluation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68CB70-BD25-9711-01EF-3FB185CD1360}"/>
              </a:ext>
            </a:extLst>
          </p:cNvPr>
          <p:cNvSpPr/>
          <p:nvPr/>
        </p:nvSpPr>
        <p:spPr>
          <a:xfrm>
            <a:off x="7983451" y="4492225"/>
            <a:ext cx="1193849" cy="690026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C69E67-D293-1780-8645-2178364E1631}"/>
              </a:ext>
            </a:extLst>
          </p:cNvPr>
          <p:cNvSpPr/>
          <p:nvPr/>
        </p:nvSpPr>
        <p:spPr>
          <a:xfrm>
            <a:off x="9358437" y="4500206"/>
            <a:ext cx="1193849" cy="690026"/>
          </a:xfrm>
          <a:prstGeom prst="rect">
            <a:avLst/>
          </a:prstGeom>
          <a:solidFill>
            <a:srgbClr val="FBE3D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0B0D1497-E4B5-7590-CD84-CEE79BC73C0D}"/>
              </a:ext>
            </a:extLst>
          </p:cNvPr>
          <p:cNvSpPr txBox="1">
            <a:spLocks/>
          </p:cNvSpPr>
          <p:nvPr/>
        </p:nvSpPr>
        <p:spPr>
          <a:xfrm>
            <a:off x="-1" y="6386465"/>
            <a:ext cx="12192000" cy="450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000" dirty="0">
                <a:solidFill>
                  <a:schemeClr val="bg2">
                    <a:lumMod val="90000"/>
                  </a:schemeClr>
                </a:solidFill>
              </a:rPr>
              <a:t>HAS, recommandations de bonnes pratiques, 2022</a:t>
            </a:r>
          </a:p>
        </p:txBody>
      </p:sp>
    </p:spTree>
    <p:extLst>
      <p:ext uri="{BB962C8B-B14F-4D97-AF65-F5344CB8AC3E}">
        <p14:creationId xmlns:p14="http://schemas.microsoft.com/office/powerpoint/2010/main" val="38869167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webextension1.xml><?xml version="1.0" encoding="utf-8"?>
<we:webextension xmlns:we="http://schemas.microsoft.com/office/webextensions/webextension/2010/11" id="{1061349A-0B50-4D42-91EA-B2F10196CFB7}">
  <we:reference id="wa104381682" version="1.0.0.10" store="fr-FR" storeType="OMEX"/>
  <we:alternateReferences>
    <we:reference id="WA104381682" version="1.0.0.10" store="" storeType="OMEX"/>
  </we:alternateReferences>
  <we:properties>
    <we:property name="addinSlideId" value="&quot;succeeded&quot;"/>
    <we:property name="selectedSlug" value="&quot;LYDAGM&quot;"/>
    <we:property name="selectedQuestionId" value="&quot;68e7b850c0ae8c582a4728bc&quot;"/>
    <we:property name="LYDAGM:68e7b850c0ae8c582a4728bc:SlideId" value="4330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A20899F-3049-EC48-8CD6-33DA2899F470}">
  <we:reference id="wa104381682" version="1.0.0.10" store="fr-FR" storeType="OMEX"/>
  <we:alternateReferences>
    <we:reference id="WA104381682" version="1.0.0.10" store="" storeType="OMEX"/>
  </we:alternateReferences>
  <we:properties>
    <we:property name="addinSlideId" value="&quot;succeeded&quot;"/>
    <we:property name="selectedSlug" value="&quot;LYDAGM&quot;"/>
    <we:property name="selectedQuestionId" value="&quot;68e7b93deabfbb247eecc486&quot;"/>
    <we:property name="LYDAGM:68e7b93deabfbb247eecc486:SlideId" value="4348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935C35AB-D78A-734F-A133-515CD15944FE}">
  <we:reference id="wa104381682" version="1.0.0.10" store="fr-FR" storeType="OMEX"/>
  <we:alternateReferences>
    <we:reference id="WA104381682" version="1.0.0.10" store="" storeType="OMEX"/>
  </we:alternateReferences>
  <we:properties>
    <we:property name="addinSlideId" value="&quot;succeeded&quot;"/>
    <we:property name="selectedSlug" value="&quot;LYDAGM&quot;"/>
    <we:property name="selectedQuestionId" value="&quot;68e7d0a51aac2205f6890501&quot;"/>
    <we:property name="LYDAGM:68e7d0a51aac2205f6890501:SlideId" value="4360"/>
  </we:properties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6BEFAF72-48B3-8F42-A8AE-2B1CC50D666F}">
  <we:reference id="wa104381682" version="1.0.0.10" store="fr-FR" storeType="OMEX"/>
  <we:alternateReferences>
    <we:reference id="WA104381682" version="1.0.0.10" store="" storeType="OMEX"/>
  </we:alternateReferences>
  <we:properties>
    <we:property name="addinSlideId" value="&quot;succeeded&quot;"/>
    <we:property name="selectedSlug" value="&quot;LYDAGM&quot;"/>
    <we:property name="selectedQuestionId" value="&quot;68e7d281f82fb4edeed497f8&quot;"/>
    <we:property name="LYDAGM:68e7d281f82fb4edeed497f8:SlideId" value="4366"/>
  </we:properties>
  <we:bindings/>
  <we:snapshot xmlns:r="http://schemas.openxmlformats.org/officeDocument/2006/relationships"/>
</we:webextension>
</file>

<file path=ppt/webextensions/webextension5.xml><?xml version="1.0" encoding="utf-8"?>
<we:webextension xmlns:we="http://schemas.microsoft.com/office/webextensions/webextension/2010/11" id="{654DE875-DFBE-EB4D-844E-34110CC3CE18}">
  <we:reference id="wa104381682" version="1.0.0.10" store="fr-FR" storeType="OMEX"/>
  <we:alternateReferences>
    <we:reference id="WA104381682" version="1.0.0.10" store="" storeType="OMEX"/>
  </we:alternateReferences>
  <we:properties>
    <we:property name="addinSlideId" value="&quot;succeeded&quot;"/>
    <we:property name="selectedSlug" value="&quot;LYDAGM&quot;"/>
    <we:property name="selectedQuestionId" value="&quot;68e7e6609de5a747628b1369&quot;"/>
    <we:property name="LYDAGM:68e7e6609de5a747628b1369:SlideId" value="4363"/>
  </we:properties>
  <we:bindings/>
  <we:snapshot xmlns:r="http://schemas.openxmlformats.org/officeDocument/2006/relationships"/>
</we:webextension>
</file>

<file path=ppt/webextensions/webextension6.xml><?xml version="1.0" encoding="utf-8"?>
<we:webextension xmlns:we="http://schemas.microsoft.com/office/webextensions/webextension/2010/11" id="{9FFB8E35-4DA7-B645-A686-5FE6C4970F9E}">
  <we:reference id="wa104381682" version="1.0.0.10" store="fr-FR" storeType="OMEX"/>
  <we:alternateReferences>
    <we:reference id="WA104381682" version="1.0.0.10" store="" storeType="OMEX"/>
  </we:alternateReferences>
  <we:properties>
    <we:property name="addinSlideId" value="&quot;succeeded&quot;"/>
    <we:property name="selectedSlug" value="&quot;LYDAGM&quot;"/>
    <we:property name="selectedQuestionId" value="&quot;68e7e6603d1f32f745881791&quot;"/>
    <we:property name="LYDAGM:68e7e6603d1f32f745881791:SlideId" value="4378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21515</TotalTime>
  <Words>1182</Words>
  <Application>Microsoft Macintosh PowerPoint</Application>
  <PresentationFormat>Grand écran</PresentationFormat>
  <Paragraphs>359</Paragraphs>
  <Slides>40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Montserrat</vt:lpstr>
      <vt:lpstr>Thème Office</vt:lpstr>
      <vt:lpstr>Surpoids et Obésité</vt:lpstr>
      <vt:lpstr>liens et conflits d’intérêts</vt:lpstr>
      <vt:lpstr>pour participer</vt:lpstr>
      <vt:lpstr>les thérapeutiques</vt:lpstr>
      <vt:lpstr>les thérapeutiques</vt:lpstr>
      <vt:lpstr>activité physique</vt:lpstr>
      <vt:lpstr>à propos de l’activité physique</vt:lpstr>
      <vt:lpstr>à propos des RHD : look ahead</vt:lpstr>
      <vt:lpstr>les thérapeutiques</vt:lpstr>
      <vt:lpstr>les thérapeutiques</vt:lpstr>
      <vt:lpstr>à propos du SEMAGLUTIDE</vt:lpstr>
      <vt:lpstr>les thérapeutiques</vt:lpstr>
      <vt:lpstr>à propos du SEMAGLUTIDE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SEMAGLUTIDE : les études</vt:lpstr>
      <vt:lpstr>à propos du TIRZEPATIDE</vt:lpstr>
      <vt:lpstr>les thérapeutiques</vt:lpstr>
      <vt:lpstr>Tirzepatide : les études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à propos de la chirurgie</vt:lpstr>
      <vt:lpstr>à propos de la chirurgie</vt:lpstr>
      <vt:lpstr>des traitements qui fonctionnent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Clément Bècle</dc:creator>
  <cp:lastModifiedBy>Clément Bècle</cp:lastModifiedBy>
  <cp:revision>37</cp:revision>
  <dcterms:created xsi:type="dcterms:W3CDTF">2024-10-10T16:15:00Z</dcterms:created>
  <dcterms:modified xsi:type="dcterms:W3CDTF">2025-10-11T21:11:15Z</dcterms:modified>
</cp:coreProperties>
</file>