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webextensions/webextension7.xml" ContentType="application/vnd.ms-office.webextension+xml"/>
  <Override PartName="/ppt/webextensions/webextension8.xml" ContentType="application/vnd.ms-office.webextensio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webextensions/webextension9.xml" ContentType="application/vnd.ms-office.webextension+xml"/>
  <Override PartName="/ppt/webextensions/webextension10.xml" ContentType="application/vnd.ms-office.webextension+xml"/>
  <Override PartName="/ppt/webextensions/webextension11.xml" ContentType="application/vnd.ms-office.webextension+xml"/>
  <Override PartName="/ppt/webextensions/webextension12.xml" ContentType="application/vnd.ms-office.webextension+xml"/>
  <Override PartName="/ppt/webextensions/webextension13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4330" r:id="rId4"/>
    <p:sldId id="4331" r:id="rId5"/>
    <p:sldId id="4333" r:id="rId6"/>
    <p:sldId id="4334" r:id="rId7"/>
    <p:sldId id="4335" r:id="rId8"/>
    <p:sldId id="4336" r:id="rId9"/>
    <p:sldId id="4337" r:id="rId10"/>
    <p:sldId id="4342" r:id="rId11"/>
    <p:sldId id="4344" r:id="rId12"/>
    <p:sldId id="4345" r:id="rId13"/>
    <p:sldId id="4338" r:id="rId14"/>
    <p:sldId id="4340" r:id="rId15"/>
    <p:sldId id="4341" r:id="rId16"/>
    <p:sldId id="4343" r:id="rId17"/>
    <p:sldId id="4346" r:id="rId18"/>
    <p:sldId id="4347" r:id="rId19"/>
    <p:sldId id="4348" r:id="rId20"/>
    <p:sldId id="4351" r:id="rId21"/>
    <p:sldId id="4349" r:id="rId22"/>
    <p:sldId id="4354" r:id="rId23"/>
    <p:sldId id="4352" r:id="rId24"/>
    <p:sldId id="4353" r:id="rId25"/>
    <p:sldId id="4350" r:id="rId26"/>
    <p:sldId id="4355" r:id="rId27"/>
    <p:sldId id="4356" r:id="rId28"/>
    <p:sldId id="4357" r:id="rId29"/>
    <p:sldId id="432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auration de la quadrithérapie en pratique" id="{5A1576B0-D361-6242-9EE7-59B11B6F6738}">
          <p14:sldIdLst>
            <p14:sldId id="256"/>
            <p14:sldId id="257"/>
            <p14:sldId id="4330"/>
            <p14:sldId id="4331"/>
            <p14:sldId id="4333"/>
            <p14:sldId id="4334"/>
            <p14:sldId id="4335"/>
            <p14:sldId id="4336"/>
            <p14:sldId id="4337"/>
            <p14:sldId id="4342"/>
            <p14:sldId id="4344"/>
            <p14:sldId id="4345"/>
            <p14:sldId id="4338"/>
            <p14:sldId id="4340"/>
            <p14:sldId id="4341"/>
            <p14:sldId id="4343"/>
            <p14:sldId id="4346"/>
            <p14:sldId id="4347"/>
            <p14:sldId id="4348"/>
            <p14:sldId id="4351"/>
            <p14:sldId id="4349"/>
            <p14:sldId id="4354"/>
            <p14:sldId id="4352"/>
            <p14:sldId id="4353"/>
            <p14:sldId id="4350"/>
            <p14:sldId id="4355"/>
            <p14:sldId id="4356"/>
            <p14:sldId id="4357"/>
            <p14:sldId id="4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3"/>
    <a:srgbClr val="FBE3D6"/>
    <a:srgbClr val="FFFF00"/>
    <a:srgbClr val="FF0000"/>
    <a:srgbClr val="DDEBF7"/>
    <a:srgbClr val="C5D7E7"/>
    <a:srgbClr val="FFFFFF"/>
    <a:srgbClr val="13406C"/>
    <a:srgbClr val="E97132"/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/>
    <p:restoredTop sz="94626"/>
  </p:normalViewPr>
  <p:slideViewPr>
    <p:cSldViewPr snapToGrid="0">
      <p:cViewPr varScale="1">
        <p:scale>
          <a:sx n="107" d="100"/>
          <a:sy n="107" d="100"/>
        </p:scale>
        <p:origin x="184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C1-4A23-A8D7-9EBE2E1A51A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3C1-4A23-A8D7-9EBE2E1A51A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C1-4A23-A8D7-9EBE2E1A51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&lt; 18,5</c:v>
                </c:pt>
                <c:pt idx="1">
                  <c:v>18,5-24,9</c:v>
                </c:pt>
                <c:pt idx="2">
                  <c:v>25,0-29,9</c:v>
                </c:pt>
                <c:pt idx="3">
                  <c:v>30-34,9</c:v>
                </c:pt>
                <c:pt idx="4">
                  <c:v>35-39,9</c:v>
                </c:pt>
                <c:pt idx="5">
                  <c:v>&gt;40</c:v>
                </c:pt>
              </c:strCache>
            </c:strRef>
          </c:cat>
          <c:val>
            <c:numRef>
              <c:f>Feuil1!$B$2:$B$7</c:f>
              <c:numCache>
                <c:formatCode>0.00%</c:formatCode>
                <c:ptCount val="6"/>
                <c:pt idx="0">
                  <c:v>5.2999999999999999E-2</c:v>
                </c:pt>
                <c:pt idx="1">
                  <c:v>0.45900000000000002</c:v>
                </c:pt>
                <c:pt idx="2">
                  <c:v>0.307</c:v>
                </c:pt>
                <c:pt idx="3">
                  <c:v>0.12</c:v>
                </c:pt>
                <c:pt idx="4">
                  <c:v>4.2000000000000003E-2</c:v>
                </c:pt>
                <c:pt idx="5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1-4A23-A8D7-9EBE2E1A51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5960015"/>
        <c:axId val="1515959055"/>
      </c:barChart>
      <c:catAx>
        <c:axId val="1515960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5959055"/>
        <c:crosses val="autoZero"/>
        <c:auto val="1"/>
        <c:lblAlgn val="ctr"/>
        <c:lblOffset val="100"/>
        <c:noMultiLvlLbl val="0"/>
      </c:catAx>
      <c:valAx>
        <c:axId val="1515959055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515960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66554-D927-4C77-8161-FCFBDD6AA2E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8266AD5-36DB-49A8-A794-5CBFC8337905}">
      <dgm:prSet phldrT="[Texte]" custT="1"/>
      <dgm:spPr>
        <a:solidFill>
          <a:srgbClr val="FFE593"/>
        </a:solidFill>
      </dgm:spPr>
      <dgm:t>
        <a:bodyPr/>
        <a:lstStyle/>
        <a:p>
          <a:r>
            <a:rPr lang="fr-FR" sz="1000" b="1" dirty="0">
              <a:latin typeface="Montserrat" panose="00000500000000000000" pitchFamily="2" charset="0"/>
            </a:rPr>
            <a:t>Chirurgie bariatrique</a:t>
          </a:r>
        </a:p>
      </dgm:t>
    </dgm:pt>
    <dgm:pt modelId="{9A92987D-A1B9-4B1E-B5D3-AC5D0CD1DFC5}" type="parTrans" cxnId="{51BCDF29-D858-4122-8425-F71EF6D2E8AD}">
      <dgm:prSet/>
      <dgm:spPr/>
      <dgm:t>
        <a:bodyPr/>
        <a:lstStyle/>
        <a:p>
          <a:endParaRPr lang="fr-FR"/>
        </a:p>
      </dgm:t>
    </dgm:pt>
    <dgm:pt modelId="{2A161DCC-ED58-443B-82F9-21C431267267}" type="sibTrans" cxnId="{51BCDF29-D858-4122-8425-F71EF6D2E8AD}">
      <dgm:prSet/>
      <dgm:spPr/>
      <dgm:t>
        <a:bodyPr/>
        <a:lstStyle/>
        <a:p>
          <a:endParaRPr lang="fr-FR"/>
        </a:p>
      </dgm:t>
    </dgm:pt>
    <dgm:pt modelId="{36654E97-5ED3-45D5-8C01-F0CB79153B3A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sz="1000" b="1" dirty="0">
              <a:latin typeface="Montserrat" panose="00000500000000000000" pitchFamily="2" charset="0"/>
            </a:rPr>
            <a:t>Traitement médicamenteux</a:t>
          </a:r>
        </a:p>
      </dgm:t>
    </dgm:pt>
    <dgm:pt modelId="{30CE9B07-F9C5-425B-BF87-FA6B06CEEF0F}" type="parTrans" cxnId="{1A12E4AA-6C1B-4528-9BAC-723C97CA58EE}">
      <dgm:prSet/>
      <dgm:spPr/>
      <dgm:t>
        <a:bodyPr/>
        <a:lstStyle/>
        <a:p>
          <a:endParaRPr lang="fr-FR"/>
        </a:p>
      </dgm:t>
    </dgm:pt>
    <dgm:pt modelId="{4E971F8B-BED9-4052-86C1-50FC61FA76B7}" type="sibTrans" cxnId="{1A12E4AA-6C1B-4528-9BAC-723C97CA58EE}">
      <dgm:prSet/>
      <dgm:spPr/>
      <dgm:t>
        <a:bodyPr/>
        <a:lstStyle/>
        <a:p>
          <a:endParaRPr lang="fr-FR"/>
        </a:p>
      </dgm:t>
    </dgm:pt>
    <dgm:pt modelId="{922D83DB-D4DE-4D1D-AA1A-45F743DE882F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sz="1000" b="1" dirty="0">
              <a:latin typeface="Montserrat" panose="00000500000000000000" pitchFamily="2" charset="0"/>
            </a:rPr>
            <a:t>Soutien psychologique</a:t>
          </a:r>
        </a:p>
      </dgm:t>
    </dgm:pt>
    <dgm:pt modelId="{7689CE1E-BEE6-4FBC-AFC2-47719A5F08A3}" type="parTrans" cxnId="{0C29B125-5F10-4BCB-84AB-5A7A397B59E4}">
      <dgm:prSet/>
      <dgm:spPr/>
      <dgm:t>
        <a:bodyPr/>
        <a:lstStyle/>
        <a:p>
          <a:endParaRPr lang="fr-FR"/>
        </a:p>
      </dgm:t>
    </dgm:pt>
    <dgm:pt modelId="{916D41A0-4E35-4F3C-8E0F-52F5971340F7}" type="sibTrans" cxnId="{0C29B125-5F10-4BCB-84AB-5A7A397B59E4}">
      <dgm:prSet/>
      <dgm:spPr/>
      <dgm:t>
        <a:bodyPr/>
        <a:lstStyle/>
        <a:p>
          <a:endParaRPr lang="fr-FR"/>
        </a:p>
      </dgm:t>
    </dgm:pt>
    <dgm:pt modelId="{A0EA7004-CFD3-4524-A8CF-5AFF6A665B41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000" b="1" dirty="0">
              <a:latin typeface="Montserrat" panose="00000500000000000000" pitchFamily="2" charset="0"/>
            </a:rPr>
            <a:t>Traitement des comorbidités</a:t>
          </a:r>
        </a:p>
      </dgm:t>
    </dgm:pt>
    <dgm:pt modelId="{F6479832-FA27-445E-9A0F-EDEA41BC42BC}" type="parTrans" cxnId="{8486F2B0-2C5F-41C4-97BB-D6141E9F77B8}">
      <dgm:prSet/>
      <dgm:spPr/>
      <dgm:t>
        <a:bodyPr/>
        <a:lstStyle/>
        <a:p>
          <a:endParaRPr lang="fr-FR"/>
        </a:p>
      </dgm:t>
    </dgm:pt>
    <dgm:pt modelId="{44A5CCDA-CEE2-4D0C-B84D-0ABA79E8E1C0}" type="sibTrans" cxnId="{8486F2B0-2C5F-41C4-97BB-D6141E9F77B8}">
      <dgm:prSet/>
      <dgm:spPr/>
      <dgm:t>
        <a:bodyPr/>
        <a:lstStyle/>
        <a:p>
          <a:endParaRPr lang="fr-FR"/>
        </a:p>
      </dgm:t>
    </dgm:pt>
    <dgm:pt modelId="{5D9CB253-E361-4B48-B205-7349BB7F9565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000" b="1" dirty="0">
              <a:latin typeface="Montserrat" panose="00000500000000000000" pitchFamily="2" charset="0"/>
            </a:rPr>
            <a:t>Activité physique et comportement nutritionnel</a:t>
          </a:r>
        </a:p>
      </dgm:t>
    </dgm:pt>
    <dgm:pt modelId="{69941B13-FF64-4B79-BEA7-4ACE89BACD9A}" type="parTrans" cxnId="{675DA3D7-169D-4403-AA7E-A6E0447B8930}">
      <dgm:prSet/>
      <dgm:spPr/>
      <dgm:t>
        <a:bodyPr/>
        <a:lstStyle/>
        <a:p>
          <a:endParaRPr lang="fr-FR"/>
        </a:p>
      </dgm:t>
    </dgm:pt>
    <dgm:pt modelId="{7D755681-513E-4BBC-8F61-496F04716B51}" type="sibTrans" cxnId="{675DA3D7-169D-4403-AA7E-A6E0447B8930}">
      <dgm:prSet/>
      <dgm:spPr/>
      <dgm:t>
        <a:bodyPr/>
        <a:lstStyle/>
        <a:p>
          <a:endParaRPr lang="fr-FR"/>
        </a:p>
      </dgm:t>
    </dgm:pt>
    <dgm:pt modelId="{E0974FB3-4983-4B57-BCC9-64EEB7F3D83D}" type="pres">
      <dgm:prSet presAssocID="{18166554-D927-4C77-8161-FCFBDD6AA2EB}" presName="Name0" presStyleCnt="0">
        <dgm:presLayoutVars>
          <dgm:dir/>
          <dgm:animLvl val="lvl"/>
          <dgm:resizeHandles val="exact"/>
        </dgm:presLayoutVars>
      </dgm:prSet>
      <dgm:spPr/>
    </dgm:pt>
    <dgm:pt modelId="{B5FCE382-2594-4FF7-BF4C-34B4A838DA9E}" type="pres">
      <dgm:prSet presAssocID="{B8266AD5-36DB-49A8-A794-5CBFC8337905}" presName="Name8" presStyleCnt="0"/>
      <dgm:spPr/>
    </dgm:pt>
    <dgm:pt modelId="{F9A370A4-DDF6-4AEE-A83E-980A7A054BBC}" type="pres">
      <dgm:prSet presAssocID="{B8266AD5-36DB-49A8-A794-5CBFC8337905}" presName="level" presStyleLbl="node1" presStyleIdx="0" presStyleCnt="5">
        <dgm:presLayoutVars>
          <dgm:chMax val="1"/>
          <dgm:bulletEnabled val="1"/>
        </dgm:presLayoutVars>
      </dgm:prSet>
      <dgm:spPr/>
    </dgm:pt>
    <dgm:pt modelId="{F296DBF3-3BB6-451F-8677-A74FCE94F4AF}" type="pres">
      <dgm:prSet presAssocID="{B8266AD5-36DB-49A8-A794-5CBFC833790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9BB137-6C8E-4685-817A-63F6995D50CD}" type="pres">
      <dgm:prSet presAssocID="{36654E97-5ED3-45D5-8C01-F0CB79153B3A}" presName="Name8" presStyleCnt="0"/>
      <dgm:spPr/>
    </dgm:pt>
    <dgm:pt modelId="{7E6EBAC0-2748-4C8F-B2B9-39E4B91045AC}" type="pres">
      <dgm:prSet presAssocID="{36654E97-5ED3-45D5-8C01-F0CB79153B3A}" presName="level" presStyleLbl="node1" presStyleIdx="1" presStyleCnt="5">
        <dgm:presLayoutVars>
          <dgm:chMax val="1"/>
          <dgm:bulletEnabled val="1"/>
        </dgm:presLayoutVars>
      </dgm:prSet>
      <dgm:spPr/>
    </dgm:pt>
    <dgm:pt modelId="{9B750B82-3A5B-4BB0-93AC-FE04D766A7FB}" type="pres">
      <dgm:prSet presAssocID="{36654E97-5ED3-45D5-8C01-F0CB79153B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C11A265-DF89-4368-8C6D-3DF6BA3B5C23}" type="pres">
      <dgm:prSet presAssocID="{922D83DB-D4DE-4D1D-AA1A-45F743DE882F}" presName="Name8" presStyleCnt="0"/>
      <dgm:spPr/>
    </dgm:pt>
    <dgm:pt modelId="{CF2B638A-C98A-4C1A-BD42-EA6A002D0C4E}" type="pres">
      <dgm:prSet presAssocID="{922D83DB-D4DE-4D1D-AA1A-45F743DE882F}" presName="level" presStyleLbl="node1" presStyleIdx="2" presStyleCnt="5">
        <dgm:presLayoutVars>
          <dgm:chMax val="1"/>
          <dgm:bulletEnabled val="1"/>
        </dgm:presLayoutVars>
      </dgm:prSet>
      <dgm:spPr/>
    </dgm:pt>
    <dgm:pt modelId="{AF14525E-5825-4B85-9588-D511D9F8C864}" type="pres">
      <dgm:prSet presAssocID="{922D83DB-D4DE-4D1D-AA1A-45F743DE88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1EEBC79-F6DF-4F6A-B6F0-91D107A3B080}" type="pres">
      <dgm:prSet presAssocID="{A0EA7004-CFD3-4524-A8CF-5AFF6A665B41}" presName="Name8" presStyleCnt="0"/>
      <dgm:spPr/>
    </dgm:pt>
    <dgm:pt modelId="{00F72639-60CA-4BA5-904E-85E79F959295}" type="pres">
      <dgm:prSet presAssocID="{A0EA7004-CFD3-4524-A8CF-5AFF6A665B41}" presName="level" presStyleLbl="node1" presStyleIdx="3" presStyleCnt="5">
        <dgm:presLayoutVars>
          <dgm:chMax val="1"/>
          <dgm:bulletEnabled val="1"/>
        </dgm:presLayoutVars>
      </dgm:prSet>
      <dgm:spPr/>
    </dgm:pt>
    <dgm:pt modelId="{34431614-2F13-45D6-A71F-2D88F97F4BB5}" type="pres">
      <dgm:prSet presAssocID="{A0EA7004-CFD3-4524-A8CF-5AFF6A665B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C76CF5-D546-4E28-9134-32070288D041}" type="pres">
      <dgm:prSet presAssocID="{5D9CB253-E361-4B48-B205-7349BB7F9565}" presName="Name8" presStyleCnt="0"/>
      <dgm:spPr/>
    </dgm:pt>
    <dgm:pt modelId="{5A0AC67C-30F1-4B7C-82B8-5CC0E1DCCB81}" type="pres">
      <dgm:prSet presAssocID="{5D9CB253-E361-4B48-B205-7349BB7F9565}" presName="level" presStyleLbl="node1" presStyleIdx="4" presStyleCnt="5">
        <dgm:presLayoutVars>
          <dgm:chMax val="1"/>
          <dgm:bulletEnabled val="1"/>
        </dgm:presLayoutVars>
      </dgm:prSet>
      <dgm:spPr/>
    </dgm:pt>
    <dgm:pt modelId="{3EFC5AC2-A588-4EB2-95E5-0753DCF22862}" type="pres">
      <dgm:prSet presAssocID="{5D9CB253-E361-4B48-B205-7349BB7F956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6B6B1C-58A9-42A2-B88F-22C390115055}" type="presOf" srcId="{B8266AD5-36DB-49A8-A794-5CBFC8337905}" destId="{F296DBF3-3BB6-451F-8677-A74FCE94F4AF}" srcOrd="1" destOrd="0" presId="urn:microsoft.com/office/officeart/2005/8/layout/pyramid1"/>
    <dgm:cxn modelId="{0C29B125-5F10-4BCB-84AB-5A7A397B59E4}" srcId="{18166554-D927-4C77-8161-FCFBDD6AA2EB}" destId="{922D83DB-D4DE-4D1D-AA1A-45F743DE882F}" srcOrd="2" destOrd="0" parTransId="{7689CE1E-BEE6-4FBC-AFC2-47719A5F08A3}" sibTransId="{916D41A0-4E35-4F3C-8E0F-52F5971340F7}"/>
    <dgm:cxn modelId="{9A253529-5180-498C-BF79-BE6BDA86873D}" type="presOf" srcId="{A0EA7004-CFD3-4524-A8CF-5AFF6A665B41}" destId="{00F72639-60CA-4BA5-904E-85E79F959295}" srcOrd="0" destOrd="0" presId="urn:microsoft.com/office/officeart/2005/8/layout/pyramid1"/>
    <dgm:cxn modelId="{51BCDF29-D858-4122-8425-F71EF6D2E8AD}" srcId="{18166554-D927-4C77-8161-FCFBDD6AA2EB}" destId="{B8266AD5-36DB-49A8-A794-5CBFC8337905}" srcOrd="0" destOrd="0" parTransId="{9A92987D-A1B9-4B1E-B5D3-AC5D0CD1DFC5}" sibTransId="{2A161DCC-ED58-443B-82F9-21C431267267}"/>
    <dgm:cxn modelId="{D0F5B330-0386-4EED-A106-AFE0A9AA6169}" type="presOf" srcId="{A0EA7004-CFD3-4524-A8CF-5AFF6A665B41}" destId="{34431614-2F13-45D6-A71F-2D88F97F4BB5}" srcOrd="1" destOrd="0" presId="urn:microsoft.com/office/officeart/2005/8/layout/pyramid1"/>
    <dgm:cxn modelId="{29A02555-3776-4677-BF0C-BEDDB117BD39}" type="presOf" srcId="{36654E97-5ED3-45D5-8C01-F0CB79153B3A}" destId="{9B750B82-3A5B-4BB0-93AC-FE04D766A7FB}" srcOrd="1" destOrd="0" presId="urn:microsoft.com/office/officeart/2005/8/layout/pyramid1"/>
    <dgm:cxn modelId="{DEE5595F-B2EE-4049-B384-4E44AAB03DB0}" type="presOf" srcId="{36654E97-5ED3-45D5-8C01-F0CB79153B3A}" destId="{7E6EBAC0-2748-4C8F-B2B9-39E4B91045AC}" srcOrd="0" destOrd="0" presId="urn:microsoft.com/office/officeart/2005/8/layout/pyramid1"/>
    <dgm:cxn modelId="{5D5AF290-1BC4-49F1-AC48-6CCD4DEB44E6}" type="presOf" srcId="{5D9CB253-E361-4B48-B205-7349BB7F9565}" destId="{5A0AC67C-30F1-4B7C-82B8-5CC0E1DCCB81}" srcOrd="0" destOrd="0" presId="urn:microsoft.com/office/officeart/2005/8/layout/pyramid1"/>
    <dgm:cxn modelId="{E9F11491-780E-46C6-9401-031F989BF7BB}" type="presOf" srcId="{B8266AD5-36DB-49A8-A794-5CBFC8337905}" destId="{F9A370A4-DDF6-4AEE-A83E-980A7A054BBC}" srcOrd="0" destOrd="0" presId="urn:microsoft.com/office/officeart/2005/8/layout/pyramid1"/>
    <dgm:cxn modelId="{1A12E4AA-6C1B-4528-9BAC-723C97CA58EE}" srcId="{18166554-D927-4C77-8161-FCFBDD6AA2EB}" destId="{36654E97-5ED3-45D5-8C01-F0CB79153B3A}" srcOrd="1" destOrd="0" parTransId="{30CE9B07-F9C5-425B-BF87-FA6B06CEEF0F}" sibTransId="{4E971F8B-BED9-4052-86C1-50FC61FA76B7}"/>
    <dgm:cxn modelId="{9ACDC1AD-87B0-4A51-8C1F-7793B8B4D9BC}" type="presOf" srcId="{922D83DB-D4DE-4D1D-AA1A-45F743DE882F}" destId="{CF2B638A-C98A-4C1A-BD42-EA6A002D0C4E}" srcOrd="0" destOrd="0" presId="urn:microsoft.com/office/officeart/2005/8/layout/pyramid1"/>
    <dgm:cxn modelId="{8486F2B0-2C5F-41C4-97BB-D6141E9F77B8}" srcId="{18166554-D927-4C77-8161-FCFBDD6AA2EB}" destId="{A0EA7004-CFD3-4524-A8CF-5AFF6A665B41}" srcOrd="3" destOrd="0" parTransId="{F6479832-FA27-445E-9A0F-EDEA41BC42BC}" sibTransId="{44A5CCDA-CEE2-4D0C-B84D-0ABA79E8E1C0}"/>
    <dgm:cxn modelId="{9C8B8CB8-3D67-49AE-AF4B-0288B31F3DFC}" type="presOf" srcId="{18166554-D927-4C77-8161-FCFBDD6AA2EB}" destId="{E0974FB3-4983-4B57-BCC9-64EEB7F3D83D}" srcOrd="0" destOrd="0" presId="urn:microsoft.com/office/officeart/2005/8/layout/pyramid1"/>
    <dgm:cxn modelId="{675DA3D7-169D-4403-AA7E-A6E0447B8930}" srcId="{18166554-D927-4C77-8161-FCFBDD6AA2EB}" destId="{5D9CB253-E361-4B48-B205-7349BB7F9565}" srcOrd="4" destOrd="0" parTransId="{69941B13-FF64-4B79-BEA7-4ACE89BACD9A}" sibTransId="{7D755681-513E-4BBC-8F61-496F04716B51}"/>
    <dgm:cxn modelId="{225218F2-2A9E-44AA-81AB-09A8721600CC}" type="presOf" srcId="{922D83DB-D4DE-4D1D-AA1A-45F743DE882F}" destId="{AF14525E-5825-4B85-9588-D511D9F8C864}" srcOrd="1" destOrd="0" presId="urn:microsoft.com/office/officeart/2005/8/layout/pyramid1"/>
    <dgm:cxn modelId="{1F3D84F9-5011-4F9D-AC1F-A8C6A94C5EF8}" type="presOf" srcId="{5D9CB253-E361-4B48-B205-7349BB7F9565}" destId="{3EFC5AC2-A588-4EB2-95E5-0753DCF22862}" srcOrd="1" destOrd="0" presId="urn:microsoft.com/office/officeart/2005/8/layout/pyramid1"/>
    <dgm:cxn modelId="{0C135500-3B74-402A-8FB6-293FDC0AB8AB}" type="presParOf" srcId="{E0974FB3-4983-4B57-BCC9-64EEB7F3D83D}" destId="{B5FCE382-2594-4FF7-BF4C-34B4A838DA9E}" srcOrd="0" destOrd="0" presId="urn:microsoft.com/office/officeart/2005/8/layout/pyramid1"/>
    <dgm:cxn modelId="{B770A964-BBBD-4185-AD30-7F522BA661DE}" type="presParOf" srcId="{B5FCE382-2594-4FF7-BF4C-34B4A838DA9E}" destId="{F9A370A4-DDF6-4AEE-A83E-980A7A054BBC}" srcOrd="0" destOrd="0" presId="urn:microsoft.com/office/officeart/2005/8/layout/pyramid1"/>
    <dgm:cxn modelId="{ECC9A7C5-FEB5-43EF-83DA-6A91E0C89E1B}" type="presParOf" srcId="{B5FCE382-2594-4FF7-BF4C-34B4A838DA9E}" destId="{F296DBF3-3BB6-451F-8677-A74FCE94F4AF}" srcOrd="1" destOrd="0" presId="urn:microsoft.com/office/officeart/2005/8/layout/pyramid1"/>
    <dgm:cxn modelId="{17819FA8-3356-4B72-9423-83A85DC90440}" type="presParOf" srcId="{E0974FB3-4983-4B57-BCC9-64EEB7F3D83D}" destId="{F39BB137-6C8E-4685-817A-63F6995D50CD}" srcOrd="1" destOrd="0" presId="urn:microsoft.com/office/officeart/2005/8/layout/pyramid1"/>
    <dgm:cxn modelId="{691A0578-2FA5-4366-8D3C-255593AD351F}" type="presParOf" srcId="{F39BB137-6C8E-4685-817A-63F6995D50CD}" destId="{7E6EBAC0-2748-4C8F-B2B9-39E4B91045AC}" srcOrd="0" destOrd="0" presId="urn:microsoft.com/office/officeart/2005/8/layout/pyramid1"/>
    <dgm:cxn modelId="{07B90356-8CEB-45EF-A69D-F7058F6834FB}" type="presParOf" srcId="{F39BB137-6C8E-4685-817A-63F6995D50CD}" destId="{9B750B82-3A5B-4BB0-93AC-FE04D766A7FB}" srcOrd="1" destOrd="0" presId="urn:microsoft.com/office/officeart/2005/8/layout/pyramid1"/>
    <dgm:cxn modelId="{B5CD1907-3FDB-44C2-8EE0-1DF469221A31}" type="presParOf" srcId="{E0974FB3-4983-4B57-BCC9-64EEB7F3D83D}" destId="{7C11A265-DF89-4368-8C6D-3DF6BA3B5C23}" srcOrd="2" destOrd="0" presId="urn:microsoft.com/office/officeart/2005/8/layout/pyramid1"/>
    <dgm:cxn modelId="{0BBFFE4F-E106-49E6-8A5F-AFA2B811D826}" type="presParOf" srcId="{7C11A265-DF89-4368-8C6D-3DF6BA3B5C23}" destId="{CF2B638A-C98A-4C1A-BD42-EA6A002D0C4E}" srcOrd="0" destOrd="0" presId="urn:microsoft.com/office/officeart/2005/8/layout/pyramid1"/>
    <dgm:cxn modelId="{5250C87F-7FB5-4658-94E1-EC3605CF2377}" type="presParOf" srcId="{7C11A265-DF89-4368-8C6D-3DF6BA3B5C23}" destId="{AF14525E-5825-4B85-9588-D511D9F8C864}" srcOrd="1" destOrd="0" presId="urn:microsoft.com/office/officeart/2005/8/layout/pyramid1"/>
    <dgm:cxn modelId="{95CFA9F5-1EBF-4F98-A8B2-42A86B6A07D2}" type="presParOf" srcId="{E0974FB3-4983-4B57-BCC9-64EEB7F3D83D}" destId="{F1EEBC79-F6DF-4F6A-B6F0-91D107A3B080}" srcOrd="3" destOrd="0" presId="urn:microsoft.com/office/officeart/2005/8/layout/pyramid1"/>
    <dgm:cxn modelId="{E034E1D6-E948-400A-9B0A-19BAD85B4445}" type="presParOf" srcId="{F1EEBC79-F6DF-4F6A-B6F0-91D107A3B080}" destId="{00F72639-60CA-4BA5-904E-85E79F959295}" srcOrd="0" destOrd="0" presId="urn:microsoft.com/office/officeart/2005/8/layout/pyramid1"/>
    <dgm:cxn modelId="{55A37863-9522-43B3-852F-E52F2E341D01}" type="presParOf" srcId="{F1EEBC79-F6DF-4F6A-B6F0-91D107A3B080}" destId="{34431614-2F13-45D6-A71F-2D88F97F4BB5}" srcOrd="1" destOrd="0" presId="urn:microsoft.com/office/officeart/2005/8/layout/pyramid1"/>
    <dgm:cxn modelId="{DF855E9B-6CA1-497A-991F-F8BDDFBC99C8}" type="presParOf" srcId="{E0974FB3-4983-4B57-BCC9-64EEB7F3D83D}" destId="{85C76CF5-D546-4E28-9134-32070288D041}" srcOrd="4" destOrd="0" presId="urn:microsoft.com/office/officeart/2005/8/layout/pyramid1"/>
    <dgm:cxn modelId="{C7C083E8-4497-4932-9033-65733A62B36F}" type="presParOf" srcId="{85C76CF5-D546-4E28-9134-32070288D041}" destId="{5A0AC67C-30F1-4B7C-82B8-5CC0E1DCCB81}" srcOrd="0" destOrd="0" presId="urn:microsoft.com/office/officeart/2005/8/layout/pyramid1"/>
    <dgm:cxn modelId="{6CEAE61B-E94F-4B6F-9E83-3D6FF8B023F4}" type="presParOf" srcId="{85C76CF5-D546-4E28-9134-32070288D041}" destId="{3EFC5AC2-A588-4EB2-95E5-0753DCF2286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370A4-DDF6-4AEE-A83E-980A7A054BBC}">
      <dsp:nvSpPr>
        <dsp:cNvPr id="0" name=""/>
        <dsp:cNvSpPr/>
      </dsp:nvSpPr>
      <dsp:spPr>
        <a:xfrm>
          <a:off x="2069930" y="0"/>
          <a:ext cx="1034965" cy="906610"/>
        </a:xfrm>
        <a:prstGeom prst="trapezoid">
          <a:avLst>
            <a:gd name="adj" fmla="val 57079"/>
          </a:avLst>
        </a:prstGeom>
        <a:solidFill>
          <a:srgbClr val="FFE59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atin typeface="Montserrat" panose="00000500000000000000" pitchFamily="2" charset="0"/>
            </a:rPr>
            <a:t>Chirurgie bariatrique</a:t>
          </a:r>
        </a:p>
      </dsp:txBody>
      <dsp:txXfrm>
        <a:off x="2069930" y="0"/>
        <a:ext cx="1034965" cy="906610"/>
      </dsp:txXfrm>
    </dsp:sp>
    <dsp:sp modelId="{7E6EBAC0-2748-4C8F-B2B9-39E4B91045AC}">
      <dsp:nvSpPr>
        <dsp:cNvPr id="0" name=""/>
        <dsp:cNvSpPr/>
      </dsp:nvSpPr>
      <dsp:spPr>
        <a:xfrm>
          <a:off x="1552448" y="906610"/>
          <a:ext cx="2069930" cy="906610"/>
        </a:xfrm>
        <a:prstGeom prst="trapezoid">
          <a:avLst>
            <a:gd name="adj" fmla="val 57079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atin typeface="Montserrat" panose="00000500000000000000" pitchFamily="2" charset="0"/>
            </a:rPr>
            <a:t>Traitement médicamenteux</a:t>
          </a:r>
        </a:p>
      </dsp:txBody>
      <dsp:txXfrm>
        <a:off x="1914685" y="906610"/>
        <a:ext cx="1345455" cy="906610"/>
      </dsp:txXfrm>
    </dsp:sp>
    <dsp:sp modelId="{CF2B638A-C98A-4C1A-BD42-EA6A002D0C4E}">
      <dsp:nvSpPr>
        <dsp:cNvPr id="0" name=""/>
        <dsp:cNvSpPr/>
      </dsp:nvSpPr>
      <dsp:spPr>
        <a:xfrm>
          <a:off x="1034965" y="1813221"/>
          <a:ext cx="3104896" cy="906610"/>
        </a:xfrm>
        <a:prstGeom prst="trapezoid">
          <a:avLst>
            <a:gd name="adj" fmla="val 57079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atin typeface="Montserrat" panose="00000500000000000000" pitchFamily="2" charset="0"/>
            </a:rPr>
            <a:t>Soutien psychologique</a:t>
          </a:r>
        </a:p>
      </dsp:txBody>
      <dsp:txXfrm>
        <a:off x="1578322" y="1813221"/>
        <a:ext cx="2018182" cy="906610"/>
      </dsp:txXfrm>
    </dsp:sp>
    <dsp:sp modelId="{00F72639-60CA-4BA5-904E-85E79F959295}">
      <dsp:nvSpPr>
        <dsp:cNvPr id="0" name=""/>
        <dsp:cNvSpPr/>
      </dsp:nvSpPr>
      <dsp:spPr>
        <a:xfrm>
          <a:off x="517482" y="2719831"/>
          <a:ext cx="4139861" cy="906610"/>
        </a:xfrm>
        <a:prstGeom prst="trapezoid">
          <a:avLst>
            <a:gd name="adj" fmla="val 57079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atin typeface="Montserrat" panose="00000500000000000000" pitchFamily="2" charset="0"/>
            </a:rPr>
            <a:t>Traitement des comorbidités</a:t>
          </a:r>
        </a:p>
      </dsp:txBody>
      <dsp:txXfrm>
        <a:off x="1241958" y="2719831"/>
        <a:ext cx="2690910" cy="906610"/>
      </dsp:txXfrm>
    </dsp:sp>
    <dsp:sp modelId="{5A0AC67C-30F1-4B7C-82B8-5CC0E1DCCB81}">
      <dsp:nvSpPr>
        <dsp:cNvPr id="0" name=""/>
        <dsp:cNvSpPr/>
      </dsp:nvSpPr>
      <dsp:spPr>
        <a:xfrm>
          <a:off x="0" y="3626442"/>
          <a:ext cx="5174827" cy="906610"/>
        </a:xfrm>
        <a:prstGeom prst="trapezoid">
          <a:avLst>
            <a:gd name="adj" fmla="val 57079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atin typeface="Montserrat" panose="00000500000000000000" pitchFamily="2" charset="0"/>
            </a:rPr>
            <a:t>Activité physique et comportement nutritionnel</a:t>
          </a:r>
        </a:p>
      </dsp:txBody>
      <dsp:txXfrm>
        <a:off x="905594" y="3626442"/>
        <a:ext cx="3363637" cy="906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65E7-CCF9-9440-AD62-8A8F9A9475D8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E6D6-9544-F04B-A020-22323CD1A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4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99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36EAC-8DC0-352A-E0FA-085ADCCC0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EBFCB4-D443-C832-0AAB-4B3F46979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2355C-30A6-6B0D-5AEB-A02D59E7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72305-1B97-61A5-CC85-A233202B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931A25-CA16-40F6-D430-68EC1D0B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6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E3680-23F1-9F79-D770-34A80A0A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A3A6A5-E271-2CF4-7B7E-BB197797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AF8DE-1B17-E28A-5536-2BCC8932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767E31-EAA6-60FB-2329-16A92D7F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AB5C5-2F73-9246-05BC-33911D35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7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5CC950-AB8A-1BA7-B28E-E1011E705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D014EE-CE9F-8FC5-42F9-3B5096DA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8E219E-C28D-EAB6-7E10-F1C9C931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2D76A-5998-569B-AA22-9C0A3341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F204F-F730-C360-3EB9-F268D074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1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4ADA0-E332-0B60-ECFB-8E9FFA51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BEA10-7308-BC93-45FA-8922A688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668A1-00C6-EF3E-F28F-81B9829A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4756E-ECBC-C682-B25B-7A6CBF1A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97C1A6-C11D-1BF9-CC56-F6861DCF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AAB30-D581-4549-EAED-18387B3B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FC832A-11E4-74E5-48AC-552820A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1C334-4D6D-DA44-4844-828C2AF4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763E9C-EEC1-E7AF-20CE-1D7B91F6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6ACA2-8C44-25F3-4D8D-1C6A9D4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56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8EB1B-5D82-5894-AE7F-A96717B0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21038F-FDA8-20F4-D251-6EF744452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4D44D9-E4F5-0F1E-EC27-FDFF1E4A3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8BBAB2-9E25-02DE-7183-85B0F61B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02420C-7986-69C5-9AE8-460DBFFD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40F6C-A5F6-7ABD-45B7-494DD59E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9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E1728-5CFD-2D8E-A3D9-E50120B6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8BE1D6-D172-3B2A-4512-AA84FD07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3FC034-379F-961C-EC48-9E2FD3F8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9209B9-EC11-4589-579C-63BF7297C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50F581-FEF4-AE23-B116-E1FC745F7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372B02-FFAC-1698-024F-C59AF4AA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5C893F-0E20-FE4F-0895-91CB787E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6FFC39-E709-568A-B405-39E1D2DB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20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01A32-C042-0E77-D8A1-D1EDDFD7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53328-B2AB-833B-E8F7-905525F9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E21142-A9A0-7FF4-902E-C36668FB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554DDB-420E-C6D6-3FBD-78B8D461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AF4B90-90F7-7923-6E22-8EF89C77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7A86A6-A625-4FBF-174F-3402A0A0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F431C6-831B-01D2-9715-6C29D8B0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7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32E7C-E5F0-3800-C6A7-1B8E302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86D1F-BC68-7338-4D33-E2F662F1F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0EE86A-DAC9-03C0-82AD-EDF26592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0A74F6-7946-2684-3CA2-2872A8A5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38367-9E2B-D66B-7B51-E0AB97EA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44E5A5-0C6A-BDB8-4E65-CE206972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5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538B5-9ACD-7621-225D-0B5060E6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8B6403-5457-4224-8BED-BFD8D0C26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FA89D3-F1DA-E619-2B03-B93B2F02B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ABCA78-7DA9-7D1E-095D-077C67C7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428EDF-1A20-B78B-E380-7B4A98F6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1BC7D3-9822-CA6E-6F7A-08AECC2C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F30260-F63C-524B-9B25-95C94F8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CE114-62F4-D105-831A-DD2055C9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F02C5-1D07-6794-F28B-742ABABC9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765A4-C43C-3346-B43E-6A86F0E00F89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22CCE-9D40-41CD-3880-3C7E9BC05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DD4955-74DD-96DE-C15E-7C3AE9EE9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3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clement.becle@ccol-sauvegarde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D6205-7A60-2B48-4863-5F9DF657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17" y="1122363"/>
            <a:ext cx="11030551" cy="238760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Montserrat" pitchFamily="2" charset="77"/>
              </a:rPr>
              <a:t>cœur et obésité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FEBB4A-0003-87D0-3644-D71F5AE3F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17" y="3602038"/>
            <a:ext cx="10051983" cy="2798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b="1" dirty="0">
                <a:latin typeface="Montserrat" pitchFamily="2" charset="77"/>
              </a:rPr>
              <a:t>la prévention du risque cardio-métabolique, la nouvelle donne des traitements : Quel niveau de preuve, pour quels patients ?</a:t>
            </a:r>
          </a:p>
          <a:p>
            <a:pPr algn="l"/>
            <a:endParaRPr lang="fr-FR" b="1" dirty="0">
              <a:latin typeface="Montserrat" pitchFamily="2" charset="77"/>
            </a:endParaRPr>
          </a:p>
          <a:p>
            <a:pPr algn="l"/>
            <a:endParaRPr lang="fr-FR" b="1" dirty="0"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Dr Clément Bècle – CCOL.  – Clinique de la Sauvegarde – Lyon</a:t>
            </a:r>
          </a:p>
        </p:txBody>
      </p:sp>
      <p:pic>
        <p:nvPicPr>
          <p:cNvPr id="4" name="Image 3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6FD7EE3-1B37-E5A7-755D-D275EE1A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43" y="5836380"/>
            <a:ext cx="1112714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142D4-C0C0-EBBC-B875-CB0608E0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5F434-ABC4-1B40-1239-EA91350C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 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CB0AF81-8A1B-2C9A-3F6D-407F8A1F8F7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8F3F997F-B3E1-E73E-5896-051EFE48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2D37EC-2924-C654-ECA7-6803BB76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670" y="1426918"/>
            <a:ext cx="4198628" cy="48889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CDCCE81-911E-EF0C-02C9-389AF8F55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50" y="2330181"/>
            <a:ext cx="3221002" cy="28615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AE2228-C24B-8088-83F1-EE8293B06E6D}"/>
              </a:ext>
            </a:extLst>
          </p:cNvPr>
          <p:cNvSpPr/>
          <p:nvPr/>
        </p:nvSpPr>
        <p:spPr>
          <a:xfrm>
            <a:off x="182854" y="2173904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9AFAE8-52AB-9FAB-A860-74F96792C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055" y="3871390"/>
            <a:ext cx="3065502" cy="225902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C65A338-5467-FFEE-841B-9D25CBE5B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918" y="624549"/>
            <a:ext cx="3124639" cy="3219806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7E83C336-77E7-5FAE-9C49-1F5E1DC20C44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Koskinas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EHJ, 2024</a:t>
            </a:r>
          </a:p>
        </p:txBody>
      </p:sp>
    </p:spTree>
    <p:extLst>
      <p:ext uri="{BB962C8B-B14F-4D97-AF65-F5344CB8AC3E}">
        <p14:creationId xmlns:p14="http://schemas.microsoft.com/office/powerpoint/2010/main" val="355960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C78A0-046F-4405-0819-D270FAD7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93534-E93B-3EAC-28D4-9E5698AD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dépistage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A70BF84-9295-A6FD-087B-27C15223A8C6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AAF29AE-D20A-56B8-C478-3E54F0D2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4149704-9C76-541E-D2B4-88A2F3DE004A}"/>
              </a:ext>
            </a:extLst>
          </p:cNvPr>
          <p:cNvSpPr/>
          <p:nvPr/>
        </p:nvSpPr>
        <p:spPr>
          <a:xfrm>
            <a:off x="299427" y="1623943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19E6E48C-1863-CAC2-3210-B60AB0248E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429445"/>
                  </p:ext>
                </p:extLst>
              </p:nvPr>
            </p:nvGraphicFramePr>
            <p:xfrm>
              <a:off x="1809750" y="1690688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19E6E48C-1863-CAC2-3210-B60AB0248E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690688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54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83C8-E2D6-F4D2-F725-97FE0C45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9FB2F-026D-1FDF-591E-79010A1D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dépistage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D3C96CE-41E4-F03D-0942-6EC8809358AD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D6DF403E-7A74-9B6F-E44B-8A5E41EE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758A4B-B418-4B98-1EB0-F9A7220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31" b="3512"/>
          <a:stretch/>
        </p:blipFill>
        <p:spPr>
          <a:xfrm>
            <a:off x="3093802" y="2767243"/>
            <a:ext cx="6004393" cy="39813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3FC3D1-6946-D6B4-B3FD-63CBDC7FA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1253721"/>
            <a:ext cx="6096000" cy="1513522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05508EC7-C656-A7E7-B709-9D3C449995E1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</a:t>
            </a:r>
          </a:p>
        </p:txBody>
      </p:sp>
    </p:spTree>
    <p:extLst>
      <p:ext uri="{BB962C8B-B14F-4D97-AF65-F5344CB8AC3E}">
        <p14:creationId xmlns:p14="http://schemas.microsoft.com/office/powerpoint/2010/main" val="276436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B0E4E-9DC7-C839-827E-571CCFAF3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25859-F30A-4B39-F381-566FA53F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classification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E3DD6C0D-399D-0CE2-A034-9E087F301CA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06EEB7AD-FD5E-7575-E2E9-876534D9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8FE445-646B-D81C-C726-DBCBA749FE5C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D77C24C9-8D51-90B2-D188-C2B17A3B4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471914"/>
                  </p:ext>
                </p:extLst>
              </p:nvPr>
            </p:nvGraphicFramePr>
            <p:xfrm>
              <a:off x="1809750" y="1465409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D77C24C9-8D51-90B2-D188-C2B17A3B45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465409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63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9EFB8-570A-A4F0-4C3E-B4E7897C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EA859FD-309E-CF36-3182-AAB11E7E73DB}"/>
              </a:ext>
            </a:extLst>
          </p:cNvPr>
          <p:cNvSpPr txBox="1"/>
          <p:nvPr/>
        </p:nvSpPr>
        <p:spPr>
          <a:xfrm>
            <a:off x="2415229" y="2553687"/>
            <a:ext cx="5225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IMC</a:t>
            </a:r>
          </a:p>
          <a:p>
            <a:r>
              <a:rPr lang="fr-FR" b="1" dirty="0">
                <a:latin typeface="Montserrat" panose="00000500000000000000" pitchFamily="2" charset="0"/>
              </a:rPr>
              <a:t>Retentissement médical</a:t>
            </a:r>
          </a:p>
          <a:p>
            <a:r>
              <a:rPr lang="fr-FR" b="1" dirty="0">
                <a:latin typeface="Montserrat" panose="00000500000000000000" pitchFamily="2" charset="0"/>
              </a:rPr>
              <a:t>Retentissement fonctionnel</a:t>
            </a:r>
          </a:p>
          <a:p>
            <a:r>
              <a:rPr lang="fr-FR" b="1" dirty="0">
                <a:latin typeface="Montserrat" panose="00000500000000000000" pitchFamily="2" charset="0"/>
              </a:rPr>
              <a:t>Troubles psychologiques, cognitifs ou comportementaux</a:t>
            </a:r>
          </a:p>
          <a:p>
            <a:r>
              <a:rPr lang="fr-FR" b="1" dirty="0">
                <a:latin typeface="Montserrat" panose="00000500000000000000" pitchFamily="2" charset="0"/>
              </a:rPr>
              <a:t>Etiologie</a:t>
            </a:r>
          </a:p>
          <a:p>
            <a:r>
              <a:rPr lang="fr-FR" b="1" dirty="0">
                <a:latin typeface="Montserrat" panose="00000500000000000000" pitchFamily="2" charset="0"/>
              </a:rPr>
              <a:t>Comportement alimentaire</a:t>
            </a:r>
          </a:p>
          <a:p>
            <a:r>
              <a:rPr lang="fr-FR" b="1" dirty="0">
                <a:latin typeface="Montserrat" panose="00000500000000000000" pitchFamily="2" charset="0"/>
              </a:rPr>
              <a:t>Trajectoire pondérale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2F7748-6EAA-39CB-77C7-4801A549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classification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1B2980E-AE7B-5EB9-9CD3-B6F23327B78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0EEE5EA-9FEF-0E03-2955-196A2CA1C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4A0C04E-A696-03C2-5263-ADC08908F859}"/>
              </a:ext>
            </a:extLst>
          </p:cNvPr>
          <p:cNvSpPr/>
          <p:nvPr/>
        </p:nvSpPr>
        <p:spPr>
          <a:xfrm>
            <a:off x="378259" y="2397341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339B79-5D98-3578-3392-7D41439F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12" t="3754" r="1448" b="35006"/>
          <a:stretch/>
        </p:blipFill>
        <p:spPr>
          <a:xfrm rot="16200000">
            <a:off x="105309" y="2919336"/>
            <a:ext cx="3042812" cy="15770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5C472C-7EA2-3EFA-F1DA-A1E4C6D0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170" y="1726808"/>
            <a:ext cx="3873344" cy="3962081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34ABA29C-0361-F76A-A509-51F87E3AB648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Rubino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The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lancet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98546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F710-E51E-610F-2458-B2FDA16E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C7067-7965-8CFF-A2DA-98D06905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parcours de soin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D623853-69FC-8F39-AB24-EF7D576A9ED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0932A705-3675-882B-BCF7-438CE3F4A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D413F7-9A59-A213-0209-0614A54AB8EF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mplément 4">
                <a:extLst>
                  <a:ext uri="{FF2B5EF4-FFF2-40B4-BE49-F238E27FC236}">
                    <a16:creationId xmlns:a16="http://schemas.microsoft.com/office/drawing/2014/main" id="{2BB88898-40A4-3855-07CB-5DB9167413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186793"/>
                  </p:ext>
                </p:extLst>
              </p:nvPr>
            </p:nvGraphicFramePr>
            <p:xfrm>
              <a:off x="1809750" y="1558205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omplément 4">
                <a:extLst>
                  <a:ext uri="{FF2B5EF4-FFF2-40B4-BE49-F238E27FC236}">
                    <a16:creationId xmlns:a16="http://schemas.microsoft.com/office/drawing/2014/main" id="{2BB88898-40A4-3855-07CB-5DB9167413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558205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41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DFFB-486F-BEE8-BEC8-65B8FE04C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EF489-37D5-EE9B-2477-80FF75B7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parcours de soin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D262FDD9-E3FE-498C-ABDD-8CE02C9E0BD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E37798FA-50E7-E9B6-7E84-D68D68B6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213A8D-EA25-5827-A332-857BA07045BE}"/>
              </a:ext>
            </a:extLst>
          </p:cNvPr>
          <p:cNvSpPr/>
          <p:nvPr/>
        </p:nvSpPr>
        <p:spPr>
          <a:xfrm>
            <a:off x="581467" y="2491665"/>
            <a:ext cx="1193849" cy="69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33859-94C2-7AC4-B0E1-5CB17084915D}"/>
              </a:ext>
            </a:extLst>
          </p:cNvPr>
          <p:cNvSpPr/>
          <p:nvPr/>
        </p:nvSpPr>
        <p:spPr>
          <a:xfrm>
            <a:off x="581467" y="3404771"/>
            <a:ext cx="1193849" cy="69002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3AF4-76B1-32B9-0705-C8B9CEADC591}"/>
              </a:ext>
            </a:extLst>
          </p:cNvPr>
          <p:cNvSpPr/>
          <p:nvPr/>
        </p:nvSpPr>
        <p:spPr>
          <a:xfrm>
            <a:off x="581467" y="4330584"/>
            <a:ext cx="1193849" cy="690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310E1-785E-BB76-6C08-FBC6E65F2441}"/>
              </a:ext>
            </a:extLst>
          </p:cNvPr>
          <p:cNvSpPr/>
          <p:nvPr/>
        </p:nvSpPr>
        <p:spPr>
          <a:xfrm>
            <a:off x="1939520" y="2491665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Médecin généraliste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64D81-108A-3F24-D561-4FAC846A7BF9}"/>
              </a:ext>
            </a:extLst>
          </p:cNvPr>
          <p:cNvSpPr/>
          <p:nvPr/>
        </p:nvSpPr>
        <p:spPr>
          <a:xfrm>
            <a:off x="1939520" y="3404360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Spécialiste obésité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770C6-8393-B631-BD6C-985A21F83DFD}"/>
              </a:ext>
            </a:extLst>
          </p:cNvPr>
          <p:cNvSpPr/>
          <p:nvPr/>
        </p:nvSpPr>
        <p:spPr>
          <a:xfrm>
            <a:off x="1939519" y="4317055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Spécialiste obésité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2C105-F206-C4C5-D588-C9366C9B7673}"/>
              </a:ext>
            </a:extLst>
          </p:cNvPr>
          <p:cNvSpPr/>
          <p:nvPr/>
        </p:nvSpPr>
        <p:spPr>
          <a:xfrm>
            <a:off x="3786899" y="2491665"/>
            <a:ext cx="3459530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Ambulatoire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B2C19E-B89F-435B-D286-076927E35369}"/>
              </a:ext>
            </a:extLst>
          </p:cNvPr>
          <p:cNvSpPr/>
          <p:nvPr/>
        </p:nvSpPr>
        <p:spPr>
          <a:xfrm>
            <a:off x="3786899" y="3404360"/>
            <a:ext cx="3459530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Hospitalier / réhabilitation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B7134-E69B-DB04-18A2-60A85738FAA7}"/>
              </a:ext>
            </a:extLst>
          </p:cNvPr>
          <p:cNvSpPr/>
          <p:nvPr/>
        </p:nvSpPr>
        <p:spPr>
          <a:xfrm>
            <a:off x="3786899" y="4317055"/>
            <a:ext cx="3459530" cy="69002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Centre spécialisé de l'obésité - Lyon Sauvegarde">
            <a:extLst>
              <a:ext uri="{FF2B5EF4-FFF2-40B4-BE49-F238E27FC236}">
                <a16:creationId xmlns:a16="http://schemas.microsoft.com/office/drawing/2014/main" id="{43041856-9C28-C0CD-1082-90FFCCB5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62" y="4364243"/>
            <a:ext cx="1034203" cy="6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C46590-CA43-A0FF-C196-FB01ACD7BA91}"/>
              </a:ext>
            </a:extLst>
          </p:cNvPr>
          <p:cNvSpPr/>
          <p:nvPr/>
        </p:nvSpPr>
        <p:spPr>
          <a:xfrm>
            <a:off x="6195267" y="2464969"/>
            <a:ext cx="1754010" cy="690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APA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Diététicien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Infirmière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Kiné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Psy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8EB993-3872-11AE-DE0B-75B719EEF190}"/>
              </a:ext>
            </a:extLst>
          </p:cNvPr>
          <p:cNvSpPr/>
          <p:nvPr/>
        </p:nvSpPr>
        <p:spPr>
          <a:xfrm>
            <a:off x="7308526" y="2488705"/>
            <a:ext cx="4438511" cy="69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Stabilisation du poids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Diminution tour de taille 88/102 cm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Maintien du poids et amélioration condition physique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B86EA-C63E-05E7-3B53-529A34A3F0DF}"/>
              </a:ext>
            </a:extLst>
          </p:cNvPr>
          <p:cNvSpPr/>
          <p:nvPr/>
        </p:nvSpPr>
        <p:spPr>
          <a:xfrm>
            <a:off x="7308525" y="3404360"/>
            <a:ext cx="4438511" cy="690026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Perte de poids individualisée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Traitement des comorbidités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DC325F-5E59-AC2A-436C-3767F4719DD7}"/>
              </a:ext>
            </a:extLst>
          </p:cNvPr>
          <p:cNvSpPr/>
          <p:nvPr/>
        </p:nvSpPr>
        <p:spPr>
          <a:xfrm>
            <a:off x="7308525" y="4317055"/>
            <a:ext cx="4438511" cy="690026"/>
          </a:xfrm>
          <a:prstGeom prst="rect">
            <a:avLst/>
          </a:prstGeom>
          <a:solidFill>
            <a:srgbClr val="FBE3D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Casser le cycle de l’aggravation clinique et du poids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Perte de poids individualisée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44D46211-164E-6302-E681-5F42CCA42492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</a:t>
            </a:r>
          </a:p>
        </p:txBody>
      </p:sp>
    </p:spTree>
    <p:extLst>
      <p:ext uri="{BB962C8B-B14F-4D97-AF65-F5344CB8AC3E}">
        <p14:creationId xmlns:p14="http://schemas.microsoft.com/office/powerpoint/2010/main" val="342131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CF6F-FCA5-DDA3-4800-CD70B371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3AECD-FFFF-8966-A902-3CDED815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les thérapeutiques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00437AB8-E59A-3D77-FDB2-50B727AB017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1886CDF-9E57-CAD7-B346-88C11400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EE7B20-B8D2-8E29-739B-D1575B1A9D70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888B75BA-C20B-FCC1-DD2A-13CDE6A021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835152"/>
                  </p:ext>
                </p:extLst>
              </p:nvPr>
            </p:nvGraphicFramePr>
            <p:xfrm>
              <a:off x="1809750" y="1558205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888B75BA-C20B-FCC1-DD2A-13CDE6A021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558205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521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46EEA-2F1F-4A3E-3585-74A020E53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56E8A-2ED7-DC32-9F28-28EB6FF9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les thérapeutiques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B94ACE41-4728-770A-7446-0D5242BB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587A641-95DD-9602-8582-E0A2EA4AA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404720"/>
              </p:ext>
            </p:extLst>
          </p:nvPr>
        </p:nvGraphicFramePr>
        <p:xfrm>
          <a:off x="1257578" y="1690688"/>
          <a:ext cx="5174827" cy="453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F5C78C-02A1-F054-6C3D-865928A6EF7C}"/>
              </a:ext>
            </a:extLst>
          </p:cNvPr>
          <p:cNvSpPr/>
          <p:nvPr/>
        </p:nvSpPr>
        <p:spPr>
          <a:xfrm>
            <a:off x="6608465" y="5430570"/>
            <a:ext cx="1193849" cy="69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B5E652-F2C2-B36B-7962-03C5F054F075}"/>
              </a:ext>
            </a:extLst>
          </p:cNvPr>
          <p:cNvSpPr/>
          <p:nvPr/>
        </p:nvSpPr>
        <p:spPr>
          <a:xfrm>
            <a:off x="7983451" y="5428368"/>
            <a:ext cx="1193849" cy="69002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2C863-D5CA-C332-7B06-BAFB329FB637}"/>
              </a:ext>
            </a:extLst>
          </p:cNvPr>
          <p:cNvSpPr/>
          <p:nvPr/>
        </p:nvSpPr>
        <p:spPr>
          <a:xfrm>
            <a:off x="9358437" y="5436349"/>
            <a:ext cx="1193849" cy="690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5AC2EB-B6B9-F6C1-D90D-1E176BA32D26}"/>
              </a:ext>
            </a:extLst>
          </p:cNvPr>
          <p:cNvSpPr/>
          <p:nvPr/>
        </p:nvSpPr>
        <p:spPr>
          <a:xfrm>
            <a:off x="6608465" y="4491476"/>
            <a:ext cx="1193849" cy="69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D1037-B4BD-CBFF-4E19-68712213EA42}"/>
              </a:ext>
            </a:extLst>
          </p:cNvPr>
          <p:cNvSpPr/>
          <p:nvPr/>
        </p:nvSpPr>
        <p:spPr>
          <a:xfrm>
            <a:off x="7983451" y="2706521"/>
            <a:ext cx="1193849" cy="69002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7CA0A-E015-B086-4950-C92DE2832571}"/>
              </a:ext>
            </a:extLst>
          </p:cNvPr>
          <p:cNvSpPr/>
          <p:nvPr/>
        </p:nvSpPr>
        <p:spPr>
          <a:xfrm>
            <a:off x="9358437" y="2714502"/>
            <a:ext cx="1193849" cy="690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12DB5-0C9F-07BC-0A50-10C26E90A471}"/>
              </a:ext>
            </a:extLst>
          </p:cNvPr>
          <p:cNvSpPr/>
          <p:nvPr/>
        </p:nvSpPr>
        <p:spPr>
          <a:xfrm>
            <a:off x="7983451" y="1849245"/>
            <a:ext cx="1193849" cy="69002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EFE989-B41A-B882-49C3-04173B726E62}"/>
              </a:ext>
            </a:extLst>
          </p:cNvPr>
          <p:cNvSpPr/>
          <p:nvPr/>
        </p:nvSpPr>
        <p:spPr>
          <a:xfrm>
            <a:off x="9358437" y="1857226"/>
            <a:ext cx="1193849" cy="690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36C0D5C-1C52-AF48-2350-AB69CAD34FAE}"/>
              </a:ext>
            </a:extLst>
          </p:cNvPr>
          <p:cNvSpPr txBox="1"/>
          <p:nvPr/>
        </p:nvSpPr>
        <p:spPr>
          <a:xfrm>
            <a:off x="10572977" y="1986509"/>
            <a:ext cx="15888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IMC &gt; 35 + comorbidités</a:t>
            </a:r>
          </a:p>
          <a:p>
            <a:r>
              <a:rPr lang="fr-FR" sz="1050" dirty="0"/>
              <a:t>IMC &gt; 40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B2B3DB-BC3F-FA6D-2E4E-7A14F1BF1BE4}"/>
              </a:ext>
            </a:extLst>
          </p:cNvPr>
          <p:cNvSpPr txBox="1"/>
          <p:nvPr/>
        </p:nvSpPr>
        <p:spPr>
          <a:xfrm>
            <a:off x="10614324" y="2762993"/>
            <a:ext cx="157767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IMC &gt; 30</a:t>
            </a:r>
          </a:p>
          <a:p>
            <a:r>
              <a:rPr lang="fr-FR" sz="1050" dirty="0"/>
              <a:t>IMC &gt; 27 + </a:t>
            </a:r>
            <a:r>
              <a:rPr lang="fr-FR" sz="1050" dirty="0" err="1"/>
              <a:t>prrévention</a:t>
            </a:r>
            <a:r>
              <a:rPr lang="fr-FR" sz="1050" dirty="0"/>
              <a:t> II</a:t>
            </a:r>
          </a:p>
          <a:p>
            <a:r>
              <a:rPr lang="fr-FR" sz="1050" dirty="0"/>
              <a:t>Médecin de l’obésité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A2950-6D07-4DE5-83F4-87216220188A}"/>
              </a:ext>
            </a:extLst>
          </p:cNvPr>
          <p:cNvSpPr/>
          <p:nvPr/>
        </p:nvSpPr>
        <p:spPr>
          <a:xfrm>
            <a:off x="6608464" y="3612201"/>
            <a:ext cx="3943822" cy="690026"/>
          </a:xfrm>
          <a:prstGeom prst="rect">
            <a:avLst/>
          </a:prstGeom>
          <a:solidFill>
            <a:schemeClr val="accent5">
              <a:lumMod val="20000"/>
              <a:lumOff val="80000"/>
              <a:alpha val="3098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Selon évaluation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27309-E589-E479-D206-988E94E3A238}"/>
              </a:ext>
            </a:extLst>
          </p:cNvPr>
          <p:cNvSpPr/>
          <p:nvPr/>
        </p:nvSpPr>
        <p:spPr>
          <a:xfrm>
            <a:off x="7983451" y="4492225"/>
            <a:ext cx="1193849" cy="69002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786124-5FD9-61F1-2A2E-1314B7726FE8}"/>
              </a:ext>
            </a:extLst>
          </p:cNvPr>
          <p:cNvSpPr/>
          <p:nvPr/>
        </p:nvSpPr>
        <p:spPr>
          <a:xfrm>
            <a:off x="9358437" y="4500206"/>
            <a:ext cx="1193849" cy="690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EDE94D85-EA88-D923-3F40-023702771086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</a:t>
            </a:r>
          </a:p>
        </p:txBody>
      </p:sp>
    </p:spTree>
    <p:extLst>
      <p:ext uri="{BB962C8B-B14F-4D97-AF65-F5344CB8AC3E}">
        <p14:creationId xmlns:p14="http://schemas.microsoft.com/office/powerpoint/2010/main" val="192118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23B99-0BE2-1B06-0B90-9D561B12A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E0CA2-B3E3-ECC9-AE35-FB21246C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de l’activité physique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AF6EDE3-D2B8-7985-9A6F-9722E94C9A4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DB982001-6813-1140-BCB7-4235852E9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00916A5D-37DC-3A12-29F5-008C8CDA7D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914931"/>
                  </p:ext>
                </p:extLst>
              </p:nvPr>
            </p:nvGraphicFramePr>
            <p:xfrm>
              <a:off x="1809750" y="1526720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00916A5D-37DC-3A12-29F5-008C8CDA7D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526720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95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26524-DE73-803A-AAD7-794BD3F0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liens et conflits d’intérêts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CBEE1B-9284-0020-A65E-004D4E076E8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https://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www.transparence.sante.gouv.fr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/pages/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infosbeneficiaires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/?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refine.id_beneficiaire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=303167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63B7CE7-9328-75B9-D946-2304AD90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8D931D-F5F7-CD95-098E-2E7C21A212C8}"/>
              </a:ext>
            </a:extLst>
          </p:cNvPr>
          <p:cNvSpPr/>
          <p:nvPr/>
        </p:nvSpPr>
        <p:spPr>
          <a:xfrm>
            <a:off x="838200" y="1641915"/>
            <a:ext cx="10477500" cy="44852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Liens d’intérêts multiples et conflits d’intérêts pour la présentation avec Novo </a:t>
            </a:r>
            <a:r>
              <a:rPr lang="fr-FR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Nordisk</a:t>
            </a:r>
            <a:endParaRPr lang="fr-FR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DB0F2B-6316-7917-4256-4EBB052E3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46" y="2342733"/>
            <a:ext cx="6176507" cy="36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8703A-ABCA-101E-9AA1-E2E5FCC4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07C5B-DF08-C484-EFD6-37C96C8D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de l’activité physique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3C47909-7AB0-05D7-322A-D13B637D74A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7465389-4523-06E2-A0D3-DD0CA0A7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85805B-93A2-647E-A420-FF93A4D57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712"/>
          <a:stretch/>
        </p:blipFill>
        <p:spPr>
          <a:xfrm>
            <a:off x="9662002" y="2294181"/>
            <a:ext cx="2106875" cy="19493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D3EEB61-4F1D-8934-0799-562E3FF35C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7" t="2236" r="41733" b="49806"/>
          <a:stretch/>
        </p:blipFill>
        <p:spPr>
          <a:xfrm>
            <a:off x="8121130" y="4360469"/>
            <a:ext cx="3647747" cy="16410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ABF6B0-D92E-D84F-6590-536DADBAD97A}"/>
              </a:ext>
            </a:extLst>
          </p:cNvPr>
          <p:cNvSpPr/>
          <p:nvPr/>
        </p:nvSpPr>
        <p:spPr>
          <a:xfrm>
            <a:off x="10735748" y="5587470"/>
            <a:ext cx="521921" cy="379774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2873D0-05AB-2A10-4399-89DC56D8A8D6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Look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ahead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NEJM, 2013 – Look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ahead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Lancet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Diabetes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Endocrinal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2016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Oppert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Int J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Obes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(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Lond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) 2024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Oppert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Eur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J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Intern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Med,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4070B-916D-4661-5BDD-F64689118729}"/>
              </a:ext>
            </a:extLst>
          </p:cNvPr>
          <p:cNvSpPr/>
          <p:nvPr/>
        </p:nvSpPr>
        <p:spPr>
          <a:xfrm>
            <a:off x="255282" y="2294672"/>
            <a:ext cx="225056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resistance</a:t>
            </a:r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training</a:t>
            </a:r>
          </a:p>
          <a:p>
            <a:pPr algn="ctr"/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moderate</a:t>
            </a:r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to high </a:t>
            </a:r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intensity</a:t>
            </a:r>
            <a:endParaRPr lang="fr-F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2BAC0-03E9-BFB6-97CA-5BBD0C2D25CC}"/>
              </a:ext>
            </a:extLst>
          </p:cNvPr>
          <p:cNvSpPr/>
          <p:nvPr/>
        </p:nvSpPr>
        <p:spPr>
          <a:xfrm>
            <a:off x="255282" y="3329131"/>
            <a:ext cx="225056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aerobic</a:t>
            </a:r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exercise</a:t>
            </a:r>
            <a:endParaRPr lang="fr-F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moderate</a:t>
            </a:r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intensity</a:t>
            </a:r>
            <a:endParaRPr lang="fr-F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01709-25A1-4ADC-574A-59DB5B15470B}"/>
              </a:ext>
            </a:extLst>
          </p:cNvPr>
          <p:cNvSpPr/>
          <p:nvPr/>
        </p:nvSpPr>
        <p:spPr>
          <a:xfrm>
            <a:off x="255282" y="1717723"/>
            <a:ext cx="2250567" cy="456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-2 à -3 kg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F63BE6-59F7-BCA6-36E2-D9CF9B34FEBC}"/>
              </a:ext>
            </a:extLst>
          </p:cNvPr>
          <p:cNvSpPr/>
          <p:nvPr/>
        </p:nvSpPr>
        <p:spPr>
          <a:xfrm>
            <a:off x="2612999" y="2294672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Abdominal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visceral</a:t>
            </a: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 fat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loss</a:t>
            </a:r>
            <a:endParaRPr lang="fr-FR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Fat free mass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preservation</a:t>
            </a:r>
            <a:endParaRPr lang="fr-FR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FC1CAD-4E55-642E-714D-00875A101B72}"/>
              </a:ext>
            </a:extLst>
          </p:cNvPr>
          <p:cNvSpPr/>
          <p:nvPr/>
        </p:nvSpPr>
        <p:spPr>
          <a:xfrm>
            <a:off x="2612999" y="3343736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sensibilité insuline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contrôle glycémique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↓ pression artérielle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F6D96-B0B2-345D-CF00-912F36107B27}"/>
              </a:ext>
            </a:extLst>
          </p:cNvPr>
          <p:cNvSpPr/>
          <p:nvPr/>
        </p:nvSpPr>
        <p:spPr>
          <a:xfrm>
            <a:off x="4970716" y="2308918"/>
            <a:ext cx="2250567" cy="1949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Physical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activity</a:t>
            </a:r>
            <a:endParaRPr lang="fr-FR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Exercise</a:t>
            </a: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 training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D54F65-AB81-2C31-A0C8-28E0B875931A}"/>
              </a:ext>
            </a:extLst>
          </p:cNvPr>
          <p:cNvSpPr/>
          <p:nvPr/>
        </p:nvSpPr>
        <p:spPr>
          <a:xfrm>
            <a:off x="4970715" y="4370039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muscle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strength</a:t>
            </a:r>
            <a:endParaRPr lang="fr-FR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capacité cardiorespiratoire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571F2C-409D-18A9-6637-FF862967A38F}"/>
              </a:ext>
            </a:extLst>
          </p:cNvPr>
          <p:cNvSpPr/>
          <p:nvPr/>
        </p:nvSpPr>
        <p:spPr>
          <a:xfrm>
            <a:off x="7328433" y="3340257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qualité de vie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906E72-D1C1-0E5F-6415-FFE6C10F6D49}"/>
              </a:ext>
            </a:extLst>
          </p:cNvPr>
          <p:cNvSpPr/>
          <p:nvPr/>
        </p:nvSpPr>
        <p:spPr>
          <a:xfrm>
            <a:off x="7328433" y="2308918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satiété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comportement alimentaire</a:t>
            </a:r>
          </a:p>
        </p:txBody>
      </p:sp>
    </p:spTree>
    <p:extLst>
      <p:ext uri="{BB962C8B-B14F-4D97-AF65-F5344CB8AC3E}">
        <p14:creationId xmlns:p14="http://schemas.microsoft.com/office/powerpoint/2010/main" val="278767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9A14-AF84-D1EE-1BA0-E19FAB1B2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521FD-FA2D-55CD-8A19-78B2A299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du </a:t>
            </a:r>
            <a:r>
              <a:rPr lang="fr-FR" b="1" dirty="0" err="1">
                <a:latin typeface="Montserrat" pitchFamily="2" charset="77"/>
              </a:rPr>
              <a:t>semaglutide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A43E011-5632-44D4-AB13-23BF5757FF9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05AB5D41-65CD-263A-E789-2D456B10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8BA75E73-D030-7833-DA59-18BB7B6CF7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200540"/>
                  </p:ext>
                </p:extLst>
              </p:nvPr>
            </p:nvGraphicFramePr>
            <p:xfrm>
              <a:off x="1809750" y="1518012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8BA75E73-D030-7833-DA59-18BB7B6CF7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518012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627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8AD38-30E2-679B-7EED-2D90CEBD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EEB89-FC3D-51B9-649C-488CBDA5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du </a:t>
            </a:r>
            <a:r>
              <a:rPr lang="fr-FR" b="1" dirty="0" err="1">
                <a:latin typeface="Montserrat" pitchFamily="2" charset="77"/>
              </a:rPr>
              <a:t>semaglutide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9835DF5-0886-0337-D263-A743BEDD851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DC00CFC1-26A8-1765-E0AD-006499AC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8497B9DD-C314-1D51-CEE6-3C12CB6C3A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783046"/>
                  </p:ext>
                </p:extLst>
              </p:nvPr>
            </p:nvGraphicFramePr>
            <p:xfrm>
              <a:off x="1809750" y="1535429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8497B9DD-C314-1D51-CEE6-3C12CB6C3A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809750" y="1535429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096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D4C53-B801-5CD9-43A8-5F38F08C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D9467AC7-8B4B-34DA-9B60-8458DCF4EC01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36E5B0B7-EFF0-9DDF-E985-D73D5A666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46BDB4-4CF7-F9D6-41AD-FF6810477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4" t="814" r="50905" b="51791"/>
          <a:stretch/>
        </p:blipFill>
        <p:spPr>
          <a:xfrm>
            <a:off x="0" y="61605"/>
            <a:ext cx="3315429" cy="2681595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0235CA9D-904A-8CDB-E07A-6F1A169D4B1E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Kosiborod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NEJM, 2023, 10.1056/NEJMoa2306963 //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Lincoff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NEJM, 2023, 10.1056/NEJMoa2307563 //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Perkovic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NEJM, 2024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765190D-5BFD-CDE6-B13F-E7CF5FEB9C0C}"/>
              </a:ext>
            </a:extLst>
          </p:cNvPr>
          <p:cNvSpPr/>
          <p:nvPr/>
        </p:nvSpPr>
        <p:spPr>
          <a:xfrm>
            <a:off x="4783776" y="1330052"/>
            <a:ext cx="2624447" cy="91440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chemeClr val="tx1"/>
                </a:solidFill>
              </a:rPr>
              <a:t>semaglutide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AC3CE5-B279-0434-312B-7C4EEC613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70" y="2083058"/>
            <a:ext cx="682229" cy="997104"/>
          </a:xfrm>
          <a:prstGeom prst="rect">
            <a:avLst/>
          </a:prstGeom>
        </p:spPr>
      </p:pic>
      <p:pic>
        <p:nvPicPr>
          <p:cNvPr id="8" name="Picture 2" descr="Rein humain, gravure d'époque. Vieille illustration gravée ...">
            <a:extLst>
              <a:ext uri="{FF2B5EF4-FFF2-40B4-BE49-F238E27FC236}">
                <a16:creationId xmlns:a16="http://schemas.microsoft.com/office/drawing/2014/main" id="{DC8A5AB9-3A92-D9E1-D3E3-1B5C5728C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"/>
          <a:stretch/>
        </p:blipFill>
        <p:spPr bwMode="auto">
          <a:xfrm>
            <a:off x="8931300" y="2083058"/>
            <a:ext cx="734818" cy="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01AB087-5E1B-1161-75E6-FB7B12A55256}"/>
              </a:ext>
            </a:extLst>
          </p:cNvPr>
          <p:cNvSpPr txBox="1"/>
          <p:nvPr/>
        </p:nvSpPr>
        <p:spPr>
          <a:xfrm>
            <a:off x="1627764" y="3195791"/>
            <a:ext cx="48211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Montserrat" pitchFamily="2" charset="77"/>
              </a:rPr>
              <a:t>sustain-6 </a:t>
            </a:r>
            <a:r>
              <a:rPr lang="fr-FR" sz="1400" b="1" dirty="0" err="1">
                <a:latin typeface="Montserrat" pitchFamily="2" charset="77"/>
              </a:rPr>
              <a:t>semaglutide</a:t>
            </a:r>
            <a:r>
              <a:rPr lang="fr-FR" sz="1400" b="1" dirty="0">
                <a:latin typeface="Montserrat" pitchFamily="2" charset="77"/>
              </a:rPr>
              <a:t> 1mg</a:t>
            </a:r>
            <a:endParaRPr lang="fr-FR" sz="2000" b="1" dirty="0">
              <a:latin typeface="Montserra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-26% CVD ou IDM ou AVC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patient diabétique II</a:t>
            </a:r>
            <a:endParaRPr lang="fr-FR" sz="2000" b="1" dirty="0">
              <a:latin typeface="Montserrat" pitchFamily="2" charset="77"/>
            </a:endParaRPr>
          </a:p>
          <a:p>
            <a:r>
              <a:rPr lang="fr-FR" sz="2000" b="1" dirty="0">
                <a:latin typeface="Montserrat" pitchFamily="2" charset="77"/>
              </a:rPr>
              <a:t>select </a:t>
            </a:r>
            <a:r>
              <a:rPr lang="fr-FR" sz="1400" b="1" dirty="0" err="1">
                <a:latin typeface="Montserrat" pitchFamily="2" charset="77"/>
              </a:rPr>
              <a:t>semaglutide</a:t>
            </a:r>
            <a:r>
              <a:rPr lang="fr-FR" sz="1400" b="1" dirty="0">
                <a:latin typeface="Montserrat" pitchFamily="2" charset="77"/>
              </a:rPr>
              <a:t> 2,4mg</a:t>
            </a:r>
            <a:endParaRPr lang="fr-FR" sz="2000" b="1" dirty="0">
              <a:latin typeface="Montserrat" pitchFamily="2" charset="77"/>
            </a:endParaRPr>
          </a:p>
          <a:p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-20% CVD ou IDM ou AVC</a:t>
            </a:r>
          </a:p>
          <a:p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patient &gt;27 en prévention II</a:t>
            </a:r>
          </a:p>
          <a:p>
            <a:r>
              <a:rPr lang="fr-FR" sz="2000" b="1" dirty="0" err="1">
                <a:latin typeface="Montserrat" pitchFamily="2" charset="77"/>
              </a:rPr>
              <a:t>step-hf-pef</a:t>
            </a:r>
            <a:r>
              <a:rPr lang="fr-FR" sz="2000" b="1" dirty="0">
                <a:latin typeface="Montserrat" pitchFamily="2" charset="77"/>
              </a:rPr>
              <a:t> </a:t>
            </a:r>
            <a:r>
              <a:rPr lang="fr-FR" sz="1400" b="1" dirty="0" err="1">
                <a:latin typeface="Montserrat" pitchFamily="2" charset="77"/>
              </a:rPr>
              <a:t>semaglutide</a:t>
            </a:r>
            <a:r>
              <a:rPr lang="fr-FR" sz="1400" b="1" dirty="0">
                <a:latin typeface="Montserrat" pitchFamily="2" charset="77"/>
              </a:rPr>
              <a:t> 2,4mg</a:t>
            </a:r>
            <a:endParaRPr lang="fr-FR" sz="2000" b="1" dirty="0">
              <a:latin typeface="Montserrat" pitchFamily="2" charset="77"/>
            </a:endParaRPr>
          </a:p>
          <a:p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+8 pts KCCQ-CSS</a:t>
            </a:r>
          </a:p>
          <a:p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patient &gt;30 + HF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pEF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14C612-9C3A-2EF2-FCA8-5CF9FD5B3C94}"/>
              </a:ext>
            </a:extLst>
          </p:cNvPr>
          <p:cNvSpPr txBox="1"/>
          <p:nvPr/>
        </p:nvSpPr>
        <p:spPr>
          <a:xfrm>
            <a:off x="8006888" y="3195790"/>
            <a:ext cx="4185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Montserrat" pitchFamily="2" charset="77"/>
              </a:rPr>
              <a:t>sustain-6 </a:t>
            </a:r>
            <a:r>
              <a:rPr lang="fr-FR" sz="1400" b="1" dirty="0" err="1">
                <a:latin typeface="Montserrat" pitchFamily="2" charset="77"/>
              </a:rPr>
              <a:t>semaglutide</a:t>
            </a:r>
            <a:r>
              <a:rPr lang="fr-FR" sz="1400" b="1" dirty="0">
                <a:latin typeface="Montserrat" pitchFamily="2" charset="77"/>
              </a:rPr>
              <a:t> 1mg</a:t>
            </a:r>
          </a:p>
          <a:p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-36% new or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worsening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nephropathy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patient diabétique II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fr-FR" sz="2000" b="1" dirty="0">
                <a:latin typeface="Montserrat" pitchFamily="2" charset="77"/>
              </a:rPr>
              <a:t>flow </a:t>
            </a:r>
            <a:r>
              <a:rPr lang="fr-FR" sz="1400" b="1" dirty="0" err="1">
                <a:latin typeface="Montserrat" pitchFamily="2" charset="77"/>
              </a:rPr>
              <a:t>semaglutide</a:t>
            </a:r>
            <a:r>
              <a:rPr lang="fr-FR" sz="1400" b="1" dirty="0">
                <a:latin typeface="Montserrat" pitchFamily="2" charset="77"/>
              </a:rPr>
              <a:t> 1mg</a:t>
            </a:r>
            <a:endParaRPr lang="fr-FR" sz="2000" b="1" dirty="0">
              <a:latin typeface="Montserrat" pitchFamily="2" charset="77"/>
            </a:endParaRPr>
          </a:p>
          <a:p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-24% (-50% DFG; DFG&lt;15;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Dialysis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; CVD; RD)</a:t>
            </a: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patient diabétique II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+ CKD</a:t>
            </a:r>
          </a:p>
        </p:txBody>
      </p: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E5497D11-6EF3-90B3-7B65-5A5BB1501A45}"/>
              </a:ext>
            </a:extLst>
          </p:cNvPr>
          <p:cNvCxnSpPr>
            <a:cxnSpLocks/>
            <a:stCxn id="6" idx="1"/>
            <a:endCxn id="7" idx="0"/>
          </p:cNvCxnSpPr>
          <p:nvPr/>
        </p:nvCxnSpPr>
        <p:spPr>
          <a:xfrm rot="10800000" flipV="1">
            <a:off x="2919586" y="1787252"/>
            <a:ext cx="1864191" cy="29580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5">
            <a:extLst>
              <a:ext uri="{FF2B5EF4-FFF2-40B4-BE49-F238E27FC236}">
                <a16:creationId xmlns:a16="http://schemas.microsoft.com/office/drawing/2014/main" id="{3CE88B00-62FE-BC98-9BC6-DF1FB639C9E7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7408223" y="1787252"/>
            <a:ext cx="1890486" cy="295806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56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E421B-EF42-A2F0-2335-FD49EC83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FBE68-2216-92D1-55AB-05A2E719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du </a:t>
            </a:r>
            <a:r>
              <a:rPr lang="fr-FR" b="1" dirty="0" err="1">
                <a:latin typeface="Montserrat" pitchFamily="2" charset="77"/>
              </a:rPr>
              <a:t>tirzepatide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BBFE547-EA74-7086-D09C-1292CC9D494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029EC1BE-5271-E09E-ED65-9C21AB44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1C0C795B-3BB9-0886-79AE-1FB9628075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731167"/>
                  </p:ext>
                </p:extLst>
              </p:nvPr>
            </p:nvGraphicFramePr>
            <p:xfrm>
              <a:off x="1809750" y="1552846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1C0C795B-3BB9-0886-79AE-1FB9628075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809750" y="1552846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247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66C2F-6E23-0081-0928-0AAB9C179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54E97-E457-F69D-9850-7D0C9084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du </a:t>
            </a:r>
            <a:r>
              <a:rPr lang="fr-FR" b="1" dirty="0" err="1">
                <a:latin typeface="Montserrat" pitchFamily="2" charset="77"/>
              </a:rPr>
              <a:t>tirzepatide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940D2AE-FAEF-D5B3-28A3-71C71F017D8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8331499B-81F3-9C7D-6D07-9C0300B66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D11CB4-740E-15F8-9406-29701D4C2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51" y="2386147"/>
            <a:ext cx="4765849" cy="28027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6FA659-5728-A1BE-1373-BBD47A0C7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78" y="1458924"/>
            <a:ext cx="5432165" cy="4988464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147A401-756E-6AD9-DED3-CA8BAD9A5863}"/>
              </a:ext>
            </a:extLst>
          </p:cNvPr>
          <p:cNvSpPr txBox="1">
            <a:spLocks/>
          </p:cNvSpPr>
          <p:nvPr/>
        </p:nvSpPr>
        <p:spPr>
          <a:xfrm>
            <a:off x="0" y="6410471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Koskinas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EHJ, 2024 – Packer, NEJM, 2025</a:t>
            </a:r>
          </a:p>
        </p:txBody>
      </p:sp>
    </p:spTree>
    <p:extLst>
      <p:ext uri="{BB962C8B-B14F-4D97-AF65-F5344CB8AC3E}">
        <p14:creationId xmlns:p14="http://schemas.microsoft.com/office/powerpoint/2010/main" val="108532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F29AF-AEEE-2DDF-3223-70C8A8E5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29DE1-1E89-780E-BF06-DCF3021D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de la chirurgie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E72E467-AE64-25A5-3066-99B68D74B6A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23EDBAA-A4C6-2AA4-D223-AC2E919F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BF5123FC-29C7-5D6C-7FBF-4B6DAA7C4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6576286"/>
                  </p:ext>
                </p:extLst>
              </p:nvPr>
            </p:nvGraphicFramePr>
            <p:xfrm>
              <a:off x="1809750" y="1587681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BF5123FC-29C7-5D6C-7FBF-4B6DAA7C42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809750" y="1587681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9228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E94BC-3041-634B-A7A1-82C6F799E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59B5B-9E61-C86C-6AC8-5001BDD6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de la chirurgie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F7E9CEC-012D-77D7-504A-A0B8930DF2BD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51EC3E7-85B3-DE7F-7B35-77660974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566A819-BA42-CB2E-0F2B-66937405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952" y="2134960"/>
            <a:ext cx="6017979" cy="25880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9FBE60-7AEA-55D2-194C-E312F80FF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32" y="1988439"/>
            <a:ext cx="5289097" cy="2881122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8F1647B8-D12F-5202-A411-D3FCCD647CEC}"/>
              </a:ext>
            </a:extLst>
          </p:cNvPr>
          <p:cNvSpPr txBox="1">
            <a:spLocks/>
          </p:cNvSpPr>
          <p:nvPr/>
        </p:nvSpPr>
        <p:spPr>
          <a:xfrm>
            <a:off x="0" y="6410471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Sjöström JAMA 2012</a:t>
            </a:r>
          </a:p>
        </p:txBody>
      </p:sp>
    </p:spTree>
    <p:extLst>
      <p:ext uri="{BB962C8B-B14F-4D97-AF65-F5344CB8AC3E}">
        <p14:creationId xmlns:p14="http://schemas.microsoft.com/office/powerpoint/2010/main" val="796839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4AC5-EF2C-2F66-D422-AFEC553DD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005EB-129A-36D8-1BCC-24DBE03D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conclusion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3FD14E7-CADD-0BCC-4CEC-EB9FEDCF9CFA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C20A40B-1918-13F8-C461-94B07296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EF53E6-1643-D79F-35E5-0AB7A1E08A0D}"/>
              </a:ext>
            </a:extLst>
          </p:cNvPr>
          <p:cNvSpPr txBox="1"/>
          <p:nvPr/>
        </p:nvSpPr>
        <p:spPr>
          <a:xfrm>
            <a:off x="838200" y="2274838"/>
            <a:ext cx="9734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maladie sévère, fréquente, et complexe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dépistage IMC en </a:t>
            </a:r>
            <a:r>
              <a:rPr lang="fr-FR" b="1" dirty="0" err="1">
                <a:latin typeface="Montserrat" panose="00000500000000000000" pitchFamily="2" charset="0"/>
              </a:rPr>
              <a:t>cs</a:t>
            </a:r>
            <a:r>
              <a:rPr lang="fr-FR" b="1" dirty="0">
                <a:latin typeface="Montserrat" panose="00000500000000000000" pitchFamily="2" charset="0"/>
              </a:rPr>
              <a:t> / attention à la stigmatisation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classification selon différents critères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impact direct et médié sur les maladies cardiovasculaires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prise en charge pluridisciplinaire nécessaire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des traitements qui fonctionnent sur le poids et sur les comorbidités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parcours de soins dédiés à simplifier sur la zone géographique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le cardiologue a/à sa place dans la prise en charge</a:t>
            </a:r>
          </a:p>
        </p:txBody>
      </p:sp>
    </p:spTree>
    <p:extLst>
      <p:ext uri="{BB962C8B-B14F-4D97-AF65-F5344CB8AC3E}">
        <p14:creationId xmlns:p14="http://schemas.microsoft.com/office/powerpoint/2010/main" val="2477482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Contacts</a:t>
            </a:r>
          </a:p>
        </p:txBody>
      </p:sp>
      <p:sp>
        <p:nvSpPr>
          <p:cNvPr id="331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pPr marL="0" indent="0">
              <a:buSzTx/>
              <a:buFontTx/>
              <a:buNone/>
            </a:pPr>
            <a:endParaRPr dirty="0"/>
          </a:p>
          <a:p>
            <a:pPr marL="0" indent="0">
              <a:buSzTx/>
              <a:buFontTx/>
              <a:buNone/>
            </a:pPr>
            <a:endParaRPr dirty="0"/>
          </a:p>
          <a:p>
            <a:pPr marL="0" indent="0" algn="ctr">
              <a:buSzTx/>
              <a:buFontTx/>
              <a:buNone/>
              <a:defRPr b="1"/>
            </a:pPr>
            <a:endParaRPr dirty="0"/>
          </a:p>
          <a:p>
            <a:pPr marL="0" indent="0" algn="ctr">
              <a:buSzTx/>
              <a:buFontTx/>
              <a:buNone/>
              <a:defRPr b="1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clement.becle@ccol-sauvegarde.fr</a:t>
            </a:r>
          </a:p>
          <a:p>
            <a:pPr marL="0" indent="0" algn="ctr">
              <a:buSzTx/>
              <a:buFontTx/>
              <a:buNone/>
              <a:defRPr b="1"/>
            </a:pPr>
            <a:r>
              <a:rPr dirty="0"/>
              <a:t>06 61 32 26 43</a:t>
            </a:r>
          </a:p>
        </p:txBody>
      </p:sp>
      <p:pic>
        <p:nvPicPr>
          <p:cNvPr id="332" name="logo_ccol.png" descr="logo_cc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59" y="2345507"/>
            <a:ext cx="2521859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140" y="2345507"/>
            <a:ext cx="1270001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8CB68-C598-7F44-0EE9-AC2A05D53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41E00-F449-35DB-503E-989D9582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Montserrat" pitchFamily="2" charset="77"/>
              </a:rPr>
              <a:t>pour participer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CD40ECD-F639-AF14-A691-9D8D3B30C7E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FFBB5CF1-4DBE-0C4D-CC51-EC3A7814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58DEF903-4A3E-E7A9-382E-995E049D35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193138"/>
                  </p:ext>
                </p:extLst>
              </p:nvPr>
            </p:nvGraphicFramePr>
            <p:xfrm>
              <a:off x="1809750" y="1471749"/>
              <a:ext cx="8572500" cy="477234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58DEF903-4A3E-E7A9-382E-995E049D35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809750" y="1471749"/>
                <a:ext cx="8572500" cy="47723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22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9A3D-D5CB-4DCE-0098-542FBFF1C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5DEDC-DB22-E8E6-4D46-2FF183E4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cas clinique cardiologique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92EBAA7-21A1-6450-BC8C-B3BF93F1E00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BC4B771B-D697-15CC-FDB5-5BCB2B98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5876D0-9FC0-4775-CFA4-3FA4161AB688}"/>
              </a:ext>
            </a:extLst>
          </p:cNvPr>
          <p:cNvSpPr txBox="1"/>
          <p:nvPr/>
        </p:nvSpPr>
        <p:spPr>
          <a:xfrm>
            <a:off x="1354958" y="1601868"/>
            <a:ext cx="847219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ontserrat" panose="00000500000000000000" pitchFamily="2" charset="0"/>
              </a:rPr>
              <a:t>patient de 39 ans</a:t>
            </a:r>
          </a:p>
          <a:p>
            <a:r>
              <a:rPr lang="fr-FR" dirty="0">
                <a:latin typeface="Montserrat" panose="00000500000000000000" pitchFamily="2" charset="0"/>
              </a:rPr>
              <a:t>2019 </a:t>
            </a:r>
            <a:r>
              <a:rPr lang="fr-FR" b="1" dirty="0">
                <a:latin typeface="Montserrat" panose="00000500000000000000" pitchFamily="2" charset="0"/>
              </a:rPr>
              <a:t>STEMI</a:t>
            </a:r>
            <a:r>
              <a:rPr lang="fr-FR" dirty="0">
                <a:latin typeface="Montserrat" panose="00000500000000000000" pitchFamily="2" charset="0"/>
              </a:rPr>
              <a:t> antérieur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2019 stents IVA proximale, moyenne et distale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2019 séquelle </a:t>
            </a:r>
            <a:r>
              <a:rPr lang="fr-FR" dirty="0" err="1">
                <a:latin typeface="Montserrat" panose="00000500000000000000" pitchFamily="2" charset="0"/>
              </a:rPr>
              <a:t>septo</a:t>
            </a:r>
            <a:r>
              <a:rPr lang="fr-FR" dirty="0">
                <a:latin typeface="Montserrat" panose="00000500000000000000" pitchFamily="2" charset="0"/>
              </a:rPr>
              <a:t> apicale 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2024 pas d’ischémie résiduelle </a:t>
            </a:r>
            <a:r>
              <a:rPr lang="fr-FR" dirty="0" err="1">
                <a:latin typeface="Montserrat" panose="00000500000000000000" pitchFamily="2" charset="0"/>
              </a:rPr>
              <a:t>echo</a:t>
            </a:r>
            <a:r>
              <a:rPr lang="fr-FR" dirty="0">
                <a:latin typeface="Montserrat" panose="00000500000000000000" pitchFamily="2" charset="0"/>
              </a:rPr>
              <a:t> d’</a:t>
            </a:r>
            <a:r>
              <a:rPr lang="fr-FR" b="1" dirty="0">
                <a:latin typeface="Montserrat" panose="00000500000000000000" pitchFamily="2" charset="0"/>
              </a:rPr>
              <a:t>effort 200W </a:t>
            </a:r>
          </a:p>
          <a:p>
            <a:endParaRPr lang="fr-FR" dirty="0">
              <a:latin typeface="Montserrat" panose="00000500000000000000" pitchFamily="2" charset="0"/>
            </a:endParaRPr>
          </a:p>
          <a:p>
            <a:r>
              <a:rPr lang="fr-FR" b="1" dirty="0">
                <a:latin typeface="Montserrat" panose="00000500000000000000" pitchFamily="2" charset="0"/>
              </a:rPr>
              <a:t>ancien prof de sport désormais chef de chantier</a:t>
            </a:r>
          </a:p>
          <a:p>
            <a:r>
              <a:rPr lang="fr-FR" dirty="0">
                <a:latin typeface="Montserrat" panose="00000500000000000000" pitchFamily="2" charset="0"/>
              </a:rPr>
              <a:t>consultation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HbA1c 5,6%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Montserrat" panose="00000500000000000000" pitchFamily="2" charset="0"/>
              </a:rPr>
              <a:t>LDLc</a:t>
            </a:r>
            <a:r>
              <a:rPr lang="fr-FR" dirty="0">
                <a:latin typeface="Montserrat" panose="00000500000000000000" pitchFamily="2" charset="0"/>
              </a:rPr>
              <a:t> 0,52 g/l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Montserrat" panose="00000500000000000000" pitchFamily="2" charset="0"/>
              </a:rPr>
              <a:t>NT pro BNP 654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taille 173 cm poids 95 kg </a:t>
            </a:r>
            <a:r>
              <a:rPr lang="fr-FR" b="1" dirty="0">
                <a:latin typeface="Montserrat" panose="00000500000000000000" pitchFamily="2" charset="0"/>
              </a:rPr>
              <a:t>IMC 31,7 </a:t>
            </a:r>
            <a:r>
              <a:rPr lang="fr-FR" dirty="0">
                <a:latin typeface="Montserrat" panose="00000500000000000000" pitchFamily="2" charset="0"/>
              </a:rPr>
              <a:t>– identique sur des données de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asymptomatique effort comme repos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ECG et ETT inchangée </a:t>
            </a:r>
            <a:r>
              <a:rPr lang="fr-FR" b="1" dirty="0">
                <a:latin typeface="Montserrat" panose="00000500000000000000" pitchFamily="2" charset="0"/>
              </a:rPr>
              <a:t>FEVG 50% akinésie </a:t>
            </a:r>
            <a:r>
              <a:rPr lang="fr-FR" b="1" dirty="0" err="1">
                <a:latin typeface="Montserrat" panose="00000500000000000000" pitchFamily="2" charset="0"/>
              </a:rPr>
              <a:t>septo</a:t>
            </a:r>
            <a:r>
              <a:rPr lang="fr-FR" b="1" dirty="0">
                <a:latin typeface="Montserrat" panose="00000500000000000000" pitchFamily="2" charset="0"/>
              </a:rPr>
              <a:t> apicale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Traitement en cours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Montserrat" panose="00000500000000000000" pitchFamily="2" charset="0"/>
              </a:rPr>
              <a:t>ramipril</a:t>
            </a:r>
            <a:r>
              <a:rPr lang="fr-FR" dirty="0">
                <a:latin typeface="Montserrat" panose="00000500000000000000" pitchFamily="2" charset="0"/>
              </a:rPr>
              <a:t> 5mg – bisoprolol 5 mg – dapagliflozine 10 mg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Montserrat" panose="00000500000000000000" pitchFamily="2" charset="0"/>
              </a:rPr>
              <a:t>ezetimibe</a:t>
            </a:r>
            <a:r>
              <a:rPr lang="fr-FR" dirty="0">
                <a:latin typeface="Montserrat" panose="00000500000000000000" pitchFamily="2" charset="0"/>
              </a:rPr>
              <a:t> 10mg – atorvastatine 40 mg – </a:t>
            </a:r>
            <a:r>
              <a:rPr lang="fr-FR" dirty="0" err="1">
                <a:latin typeface="Montserrat" panose="00000500000000000000" pitchFamily="2" charset="0"/>
              </a:rPr>
              <a:t>kardegic</a:t>
            </a:r>
            <a:r>
              <a:rPr lang="fr-FR" dirty="0">
                <a:latin typeface="Montserrat" panose="00000500000000000000" pitchFamily="2" charset="0"/>
              </a:rPr>
              <a:t> 75 mg </a:t>
            </a:r>
          </a:p>
        </p:txBody>
      </p:sp>
    </p:spTree>
    <p:extLst>
      <p:ext uri="{BB962C8B-B14F-4D97-AF65-F5344CB8AC3E}">
        <p14:creationId xmlns:p14="http://schemas.microsoft.com/office/powerpoint/2010/main" val="89701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75854-E141-B362-D7EE-D0B2BD19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E833A-823E-6935-13E9-CF7B3446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épidémiologie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5E3C3B4-CAD5-74F8-FA71-2F6755F9496F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3EA109F-B74F-3A15-F90A-53352B59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8F4CA5FE-31BF-6AD8-F28C-863486686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446316"/>
                  </p:ext>
                </p:extLst>
              </p:nvPr>
            </p:nvGraphicFramePr>
            <p:xfrm>
              <a:off x="1809750" y="1651000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8F4CA5FE-31BF-6AD8-F28C-8634866869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809750" y="1651000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42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46A40-59C7-B52D-55A9-76980BB7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895B7-0533-0767-35B6-9E965328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épidémiologie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C58ADBB-58CA-755B-8007-C03D1BD7A882}"/>
              </a:ext>
            </a:extLst>
          </p:cNvPr>
          <p:cNvSpPr txBox="1">
            <a:spLocks/>
          </p:cNvSpPr>
          <p:nvPr/>
        </p:nvSpPr>
        <p:spPr>
          <a:xfrm>
            <a:off x="0" y="6407443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0C10C8E-CB58-F383-908B-A925D9F0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14E45E-D498-776B-6DDA-93B067B4A3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125" t="32896" r="497" b="9840"/>
          <a:stretch/>
        </p:blipFill>
        <p:spPr>
          <a:xfrm>
            <a:off x="8032501" y="2126242"/>
            <a:ext cx="3321299" cy="26082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9A9181-4BAD-A4D3-164E-C6B3B684B60C}"/>
              </a:ext>
            </a:extLst>
          </p:cNvPr>
          <p:cNvSpPr/>
          <p:nvPr/>
        </p:nvSpPr>
        <p:spPr>
          <a:xfrm>
            <a:off x="1268146" y="1388286"/>
            <a:ext cx="2009010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4A95A-151E-FB3C-BA24-C193845C2182}"/>
              </a:ext>
            </a:extLst>
          </p:cNvPr>
          <p:cNvSpPr/>
          <p:nvPr/>
        </p:nvSpPr>
        <p:spPr>
          <a:xfrm>
            <a:off x="1173592" y="6077728"/>
            <a:ext cx="2009010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246EB-1927-AB6F-BE55-886659E04A83}"/>
              </a:ext>
            </a:extLst>
          </p:cNvPr>
          <p:cNvSpPr/>
          <p:nvPr/>
        </p:nvSpPr>
        <p:spPr>
          <a:xfrm>
            <a:off x="7989320" y="5992989"/>
            <a:ext cx="2961232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445DA48-92AC-262B-8AFF-8B779B130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046150"/>
              </p:ext>
            </p:extLst>
          </p:nvPr>
        </p:nvGraphicFramePr>
        <p:xfrm>
          <a:off x="1140666" y="1598809"/>
          <a:ext cx="2797387" cy="423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B369EE7A-7F54-6657-79D6-7AE20BDA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905" t="14334" r="31018" b="50101"/>
          <a:stretch/>
        </p:blipFill>
        <p:spPr>
          <a:xfrm>
            <a:off x="4152978" y="2126242"/>
            <a:ext cx="2924060" cy="26082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E4A9DA-FE0C-C716-D4F5-07905C18FD6D}"/>
              </a:ext>
            </a:extLst>
          </p:cNvPr>
          <p:cNvSpPr/>
          <p:nvPr/>
        </p:nvSpPr>
        <p:spPr>
          <a:xfrm>
            <a:off x="7775737" y="1838843"/>
            <a:ext cx="2489571" cy="884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92C053AF-039D-81D5-D37D-EC90F987F34C}"/>
              </a:ext>
            </a:extLst>
          </p:cNvPr>
          <p:cNvSpPr txBox="1">
            <a:spLocks/>
          </p:cNvSpPr>
          <p:nvPr/>
        </p:nvSpPr>
        <p:spPr>
          <a:xfrm>
            <a:off x="148646" y="6407442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Données HAS</a:t>
            </a:r>
          </a:p>
        </p:txBody>
      </p:sp>
    </p:spTree>
    <p:extLst>
      <p:ext uri="{BB962C8B-B14F-4D97-AF65-F5344CB8AC3E}">
        <p14:creationId xmlns:p14="http://schemas.microsoft.com/office/powerpoint/2010/main" val="330738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1D5EF-E2CA-2E5B-0E0C-446F99065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C7C15-2B31-84AC-C851-11532F17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définition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A2ED5FB-5E3A-6733-CC34-B470B49AF95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395FE24-00EB-DBEE-FB16-6241FDF5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3302F88D-8293-2BBC-6D4A-211685E5E3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860413"/>
                  </p:ext>
                </p:extLst>
              </p:nvPr>
            </p:nvGraphicFramePr>
            <p:xfrm>
              <a:off x="1809750" y="1690688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3302F88D-8293-2BBC-6D4A-211685E5E3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809750" y="1690688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22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2320-B710-1B46-0C4F-E7B31011D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9109D-63AA-77B3-4A1B-92D08FB2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définition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9A1B59B-1B7B-1A14-EC64-62F8432CD1A8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F7D5B212-DAA5-5FE0-AF78-0854A14E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1026" name="Picture 2" descr="The Health Risk of Obesity—Better Metrics Imperative | Science">
            <a:extLst>
              <a:ext uri="{FF2B5EF4-FFF2-40B4-BE49-F238E27FC236}">
                <a16:creationId xmlns:a16="http://schemas.microsoft.com/office/drawing/2014/main" id="{42EE24B0-A791-FE71-858B-69568B71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66158"/>
            <a:ext cx="4202958" cy="34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9398D5-5102-5437-F7A5-8945BD086346}"/>
              </a:ext>
            </a:extLst>
          </p:cNvPr>
          <p:cNvSpPr/>
          <p:nvPr/>
        </p:nvSpPr>
        <p:spPr>
          <a:xfrm>
            <a:off x="5208578" y="4491906"/>
            <a:ext cx="1319036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8DA50-B520-0F69-1B9D-F841EFF6640B}"/>
              </a:ext>
            </a:extLst>
          </p:cNvPr>
          <p:cNvSpPr/>
          <p:nvPr/>
        </p:nvSpPr>
        <p:spPr>
          <a:xfrm>
            <a:off x="7109747" y="5766346"/>
            <a:ext cx="611237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522F5-CA37-33E6-3D75-B4C13635E347}"/>
              </a:ext>
            </a:extLst>
          </p:cNvPr>
          <p:cNvSpPr/>
          <p:nvPr/>
        </p:nvSpPr>
        <p:spPr>
          <a:xfrm>
            <a:off x="5760052" y="2140815"/>
            <a:ext cx="335947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0DF7C4-47CB-6D22-0AF8-4B76F7B09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646" y="4868903"/>
            <a:ext cx="947772" cy="4970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ECEEF6-1C59-1DD2-AB3C-B29B93FF8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652" y="4868903"/>
            <a:ext cx="956136" cy="49708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68F9307-C168-9241-0492-13995DD3B884}"/>
              </a:ext>
            </a:extLst>
          </p:cNvPr>
          <p:cNvSpPr txBox="1"/>
          <p:nvPr/>
        </p:nvSpPr>
        <p:spPr>
          <a:xfrm>
            <a:off x="1956601" y="5362381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Sous-cutané</a:t>
            </a:r>
          </a:p>
          <a:p>
            <a:pPr algn="ctr"/>
            <a:r>
              <a:rPr lang="fr-FR" sz="1200" b="1" dirty="0"/>
              <a:t>MHO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F16CFF-4A0D-0ABB-3BBD-A047032C1370}"/>
              </a:ext>
            </a:extLst>
          </p:cNvPr>
          <p:cNvSpPr txBox="1"/>
          <p:nvPr/>
        </p:nvSpPr>
        <p:spPr>
          <a:xfrm>
            <a:off x="4107108" y="5362382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Abdominal</a:t>
            </a:r>
          </a:p>
          <a:p>
            <a:pPr algn="ctr"/>
            <a:r>
              <a:rPr lang="fr-FR" sz="1200" b="1" dirty="0"/>
              <a:t>MUHO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7C4D1B1-90F2-7480-FD93-F905CAD5F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578" y="1425908"/>
            <a:ext cx="6905834" cy="36041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0BCD0E-672F-3313-C274-B6004CFCB5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12"/>
          <a:stretch/>
        </p:blipFill>
        <p:spPr>
          <a:xfrm>
            <a:off x="5255475" y="2449456"/>
            <a:ext cx="1173781" cy="816521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AB31C741-59E2-A96C-A216-A1BC55DCEADA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Ahima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Science, 2013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Divous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Diabète, 2010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Abdennour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JCEM 2014 – Ben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Iassen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JCEM 2017</a:t>
            </a:r>
          </a:p>
        </p:txBody>
      </p:sp>
    </p:spTree>
    <p:extLst>
      <p:ext uri="{BB962C8B-B14F-4D97-AF65-F5344CB8AC3E}">
        <p14:creationId xmlns:p14="http://schemas.microsoft.com/office/powerpoint/2010/main" val="1907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C8317-D14A-EDA6-6A54-595FE179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48D3A-DC48-9D03-261A-35FAF7FE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EC69A2EE-112D-616B-5851-862D774FF52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C5580445-D183-06F5-8FF8-0667E5943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89DFB6-09C2-6D86-2CC3-008D0848617B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9" name="Complément 18">
                <a:extLst>
                  <a:ext uri="{FF2B5EF4-FFF2-40B4-BE49-F238E27FC236}">
                    <a16:creationId xmlns:a16="http://schemas.microsoft.com/office/drawing/2014/main" id="{9D6250AC-2CEE-8A69-FBE6-3E0FA6BFD0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017652"/>
                  </p:ext>
                </p:extLst>
              </p:nvPr>
            </p:nvGraphicFramePr>
            <p:xfrm>
              <a:off x="1809750" y="1558205"/>
              <a:ext cx="8572500" cy="4762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9" name="Complément 18">
                <a:extLst>
                  <a:ext uri="{FF2B5EF4-FFF2-40B4-BE49-F238E27FC236}">
                    <a16:creationId xmlns:a16="http://schemas.microsoft.com/office/drawing/2014/main" id="{9D6250AC-2CEE-8A69-FBE6-3E0FA6BFD0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558205"/>
                <a:ext cx="8572500" cy="476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385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webextension1.xml><?xml version="1.0" encoding="utf-8"?>
<we:webextension xmlns:we="http://schemas.microsoft.com/office/webextensions/webextension/2010/11" id="{E9A404E2-68B7-4873-9F4D-09493323D9C9}">
  <we:reference id="wa104381682" version="1.0.0.10" store="fr-FR" storeType="OMEX"/>
  <we:alternateReferences>
    <we:reference id="wa104381682" version="1.0.0.10" store="wa104381682" storeType="OMEX"/>
  </we:alternateReferences>
  <we:properties>
    <we:property name="addinSlideId" value="&quot;succeeded&quot;"/>
    <we:property name="selectedSlug" value="&quot;MQIFXK&quot;"/>
    <we:property name="selectedQuestionId" value="&quot;67ab1fe26a19dd12ee7607fa&quot;"/>
    <we:property name="MQIFXK:67ab1fe26a19dd12ee7607fa:SlideId" value="4330"/>
  </we:properties>
  <we:bindings/>
  <we:snapshot xmlns:r="http://schemas.openxmlformats.org/officeDocument/2006/relationships"/>
</we:webextension>
</file>

<file path=ppt/webextensions/webextension10.xml><?xml version="1.0" encoding="utf-8"?>
<we:webextension xmlns:we="http://schemas.microsoft.com/office/webextensions/webextension/2010/11" id="{D1DDD7A4-89B2-4BCC-95CA-47B2130B65C5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49dcdf1dcac93df5f019&quot;"/>
    <we:property name="MQIFXK:67ab49dcdf1dcac93df5f019:SlideId" value="4349"/>
  </we:properties>
  <we:bindings/>
  <we:snapshot xmlns:r="http://schemas.openxmlformats.org/officeDocument/2006/relationships"/>
</we:webextension>
</file>

<file path=ppt/webextensions/webextension11.xml><?xml version="1.0" encoding="utf-8"?>
<we:webextension xmlns:we="http://schemas.microsoft.com/office/webextensions/webextension/2010/11" id="{75CE7ED5-5289-491A-B499-69EDCD78FEFA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5297e3dcf8ae39d59a0c&quot;"/>
    <we:property name="MQIFXK:67ab5297e3dcf8ae39d59a0c:SlideId" value="4354"/>
  </we:properties>
  <we:bindings/>
  <we:snapshot xmlns:r="http://schemas.openxmlformats.org/officeDocument/2006/relationships"/>
</we:webextension>
</file>

<file path=ppt/webextensions/webextension12.xml><?xml version="1.0" encoding="utf-8"?>
<we:webextension xmlns:we="http://schemas.microsoft.com/office/webextensions/webextension/2010/11" id="{B39E50FC-8306-47EE-9856-F3CABBB53940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49dabf44c0b4b77239cb&quot;"/>
    <we:property name="MQIFXK:67ab49dabf44c0b4b77239cb:SlideId" value="4353"/>
  </we:properties>
  <we:bindings/>
  <we:snapshot xmlns:r="http://schemas.openxmlformats.org/officeDocument/2006/relationships"/>
</we:webextension>
</file>

<file path=ppt/webextensions/webextension13.xml><?xml version="1.0" encoding="utf-8"?>
<we:webextension xmlns:we="http://schemas.microsoft.com/office/webextensions/webextension/2010/11" id="{5A40F58C-B3B4-4CA9-9712-3CAF894B54E4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567864f86c06e13016e4&quot;"/>
    <we:property name="MQIFXK:67ab567864f86c06e13016e4:SlideId" value="4355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3B2C5D3-8CBD-4C65-BAAA-B1158BCA276A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22b418d72c548a73f87c&quot;"/>
    <we:property name="MQIFXK:67ab22b418d72c548a73f87c:SlideId" value="4333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A3CE154D-DF48-44C0-BC0C-460D7C5F967C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22cb5a8d1899988c7311&quot;"/>
    <we:property name="MQIFXK:67ab22cb5a8d1899988c7311:SlideId" value="4335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F267011D-6713-42A3-94AD-FB8669001190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3d7adf1dcac93ddbb251&quot;"/>
    <we:property name="MQIFXK:67ab3d7adf1dcac93ddbb251:SlideId" value="4337"/>
  </we:properties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149F153D-FC3C-4EBB-B8C9-0646C128A4C1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45812ee28519d03f3544&quot;"/>
    <we:property name="MQIFXK:67ab45812ee28519d03f3544:SlideId" value="4344"/>
  </we:properties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FBE68DB9-BB06-48B7-ACA0-E73313280CF4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3ccce3dcf8ae39ae7288&quot;"/>
    <we:property name="MQIFXK:67ab3ccce3dcf8ae39ae7288:SlideId" value="4338"/>
  </we:properties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F6781495-5846-4965-AFFB-578C0E626068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43a1e3dcf8ae39be9ba7&quot;"/>
    <we:property name="MQIFXK:67ab43a1e3dcf8ae39be9ba7:SlideId" value="4341"/>
  </we:properties>
  <we:bindings/>
  <we:snapshot xmlns:r="http://schemas.openxmlformats.org/officeDocument/2006/relationships"/>
</we:webextension>
</file>

<file path=ppt/webextensions/webextension8.xml><?xml version="1.0" encoding="utf-8"?>
<we:webextension xmlns:we="http://schemas.microsoft.com/office/webextensions/webextension/2010/11" id="{33AF6D08-518C-4C54-894A-C1363FB20D0B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48d6df1dcac93df3cef6&quot;"/>
    <we:property name="MQIFXK:67ab48d6df1dcac93df3cef6:SlideId" value="4346"/>
  </we:properties>
  <we:bindings/>
  <we:snapshot xmlns:r="http://schemas.openxmlformats.org/officeDocument/2006/relationships"/>
</we:webextension>
</file>

<file path=ppt/webextensions/webextension9.xml><?xml version="1.0" encoding="utf-8"?>
<we:webextension xmlns:we="http://schemas.microsoft.com/office/webextensions/webextension/2010/11" id="{0F406536-214B-4A0D-B608-2CDD9A2124DA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MQIFXK&quot;"/>
    <we:property name="selectedQuestionId" value="&quot;67ab49debf44c0b4b7723d4a&quot;"/>
    <we:property name="MQIFXK:67ab49debf44c0b4b7723d4a:SlideId" value="4348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20342</TotalTime>
  <Words>714</Words>
  <Application>Microsoft Macintosh PowerPoint</Application>
  <PresentationFormat>Grand écran</PresentationFormat>
  <Paragraphs>165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Montserrat</vt:lpstr>
      <vt:lpstr>Thème Office</vt:lpstr>
      <vt:lpstr>cœur et obésité</vt:lpstr>
      <vt:lpstr>liens et conflits d’intérêts</vt:lpstr>
      <vt:lpstr>pour participer</vt:lpstr>
      <vt:lpstr>cas clinique cardiologique</vt:lpstr>
      <vt:lpstr>épidémiologie</vt:lpstr>
      <vt:lpstr>épidémiologie</vt:lpstr>
      <vt:lpstr>définition</vt:lpstr>
      <vt:lpstr>définition</vt:lpstr>
      <vt:lpstr>risque cardiovasculaire</vt:lpstr>
      <vt:lpstr>risque cardiovasculaire </vt:lpstr>
      <vt:lpstr>dépistage</vt:lpstr>
      <vt:lpstr>dépistage</vt:lpstr>
      <vt:lpstr>classification</vt:lpstr>
      <vt:lpstr>classification</vt:lpstr>
      <vt:lpstr>parcours de soin</vt:lpstr>
      <vt:lpstr>parcours de soin</vt:lpstr>
      <vt:lpstr>les thérapeutiques</vt:lpstr>
      <vt:lpstr>les thérapeutiques</vt:lpstr>
      <vt:lpstr>à propos de l’activité physique</vt:lpstr>
      <vt:lpstr>à propos de l’activité physique</vt:lpstr>
      <vt:lpstr>à propos du semaglutide</vt:lpstr>
      <vt:lpstr>à propos du semaglutide</vt:lpstr>
      <vt:lpstr>Présentation PowerPoint</vt:lpstr>
      <vt:lpstr>à propos du tirzepatide</vt:lpstr>
      <vt:lpstr>à propos du tirzepatide</vt:lpstr>
      <vt:lpstr>à propos de la chirurgie</vt:lpstr>
      <vt:lpstr>à propos de la chirurgie</vt:lpstr>
      <vt:lpstr>conclusion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Clément Bècle</dc:creator>
  <cp:lastModifiedBy>Clément Bècle</cp:lastModifiedBy>
  <cp:revision>27</cp:revision>
  <dcterms:created xsi:type="dcterms:W3CDTF">2024-10-10T16:15:00Z</dcterms:created>
  <dcterms:modified xsi:type="dcterms:W3CDTF">2025-10-09T19:56:29Z</dcterms:modified>
</cp:coreProperties>
</file>