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webextensions/webextension1.xml" ContentType="application/vnd.ms-office.webextension+xml"/>
  <Override PartName="/ppt/webextensions/webextension2.xml" ContentType="application/vnd.ms-office.webextension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webextensions/webextension3.xml" ContentType="application/vnd.ms-office.webextension+xml"/>
  <Override PartName="/ppt/webextensions/webextension4.xml" ContentType="application/vnd.ms-office.webextension+xml"/>
  <Override PartName="/ppt/webextensions/webextension5.xml" ContentType="application/vnd.ms-office.webextension+xml"/>
  <Override PartName="/ppt/webextensions/webextension6.xml" ContentType="application/vnd.ms-office.webextension+xml"/>
  <Override PartName="/ppt/webextensions/webextension7.xml" ContentType="application/vnd.ms-office.webextension+xml"/>
  <Override PartName="/ppt/webextensions/webextension8.xml" ContentType="application/vnd.ms-office.webextension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webextensions/webextension9.xml" ContentType="application/vnd.ms-office.webextension+xml"/>
  <Override PartName="/ppt/webextensions/webextension10.xml" ContentType="application/vnd.ms-office.webextension+xml"/>
  <Override PartName="/ppt/webextensions/webextension11.xml" ContentType="application/vnd.ms-office.webextension+xml"/>
  <Override PartName="/ppt/webextensions/webextension12.xml" ContentType="application/vnd.ms-office.webextension+xml"/>
  <Override PartName="/ppt/webextensions/webextension13.xml" ContentType="application/vnd.ms-office.webextens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4330" r:id="rId4"/>
    <p:sldId id="4331" r:id="rId5"/>
    <p:sldId id="4333" r:id="rId6"/>
    <p:sldId id="4334" r:id="rId7"/>
    <p:sldId id="4335" r:id="rId8"/>
    <p:sldId id="4336" r:id="rId9"/>
    <p:sldId id="4337" r:id="rId10"/>
    <p:sldId id="4342" r:id="rId11"/>
    <p:sldId id="4344" r:id="rId12"/>
    <p:sldId id="4345" r:id="rId13"/>
    <p:sldId id="4338" r:id="rId14"/>
    <p:sldId id="4340" r:id="rId15"/>
    <p:sldId id="4341" r:id="rId16"/>
    <p:sldId id="4343" r:id="rId17"/>
    <p:sldId id="4346" r:id="rId18"/>
    <p:sldId id="4347" r:id="rId19"/>
    <p:sldId id="4348" r:id="rId20"/>
    <p:sldId id="4351" r:id="rId21"/>
    <p:sldId id="4349" r:id="rId22"/>
    <p:sldId id="4354" r:id="rId23"/>
    <p:sldId id="4352" r:id="rId24"/>
    <p:sldId id="4353" r:id="rId25"/>
    <p:sldId id="4350" r:id="rId26"/>
    <p:sldId id="4355" r:id="rId27"/>
    <p:sldId id="4356" r:id="rId28"/>
    <p:sldId id="4357" r:id="rId29"/>
    <p:sldId id="4329" r:id="rId3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auration de la quadrithérapie en pratique" id="{5A1576B0-D361-6242-9EE7-59B11B6F6738}">
          <p14:sldIdLst>
            <p14:sldId id="256"/>
            <p14:sldId id="257"/>
            <p14:sldId id="4330"/>
            <p14:sldId id="4331"/>
            <p14:sldId id="4333"/>
            <p14:sldId id="4334"/>
            <p14:sldId id="4335"/>
            <p14:sldId id="4336"/>
            <p14:sldId id="4337"/>
            <p14:sldId id="4342"/>
            <p14:sldId id="4344"/>
            <p14:sldId id="4345"/>
            <p14:sldId id="4338"/>
            <p14:sldId id="4340"/>
            <p14:sldId id="4341"/>
            <p14:sldId id="4343"/>
            <p14:sldId id="4346"/>
            <p14:sldId id="4347"/>
            <p14:sldId id="4348"/>
            <p14:sldId id="4351"/>
            <p14:sldId id="4349"/>
            <p14:sldId id="4354"/>
            <p14:sldId id="4352"/>
            <p14:sldId id="4353"/>
            <p14:sldId id="4350"/>
            <p14:sldId id="4355"/>
            <p14:sldId id="4356"/>
            <p14:sldId id="4357"/>
            <p14:sldId id="432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593"/>
    <a:srgbClr val="FBE3D6"/>
    <a:srgbClr val="FFFF00"/>
    <a:srgbClr val="FF0000"/>
    <a:srgbClr val="DDEBF7"/>
    <a:srgbClr val="C5D7E7"/>
    <a:srgbClr val="FFFFFF"/>
    <a:srgbClr val="13406C"/>
    <a:srgbClr val="E97132"/>
    <a:srgbClr val="4EA7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834"/>
    <p:restoredTop sz="94626"/>
  </p:normalViewPr>
  <p:slideViewPr>
    <p:cSldViewPr snapToGrid="0">
      <p:cViewPr varScale="1">
        <p:scale>
          <a:sx n="107" d="100"/>
          <a:sy n="107" d="100"/>
        </p:scale>
        <p:origin x="1840" y="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3C1-4A23-A8D7-9EBE2E1A51A2}"/>
              </c:ext>
            </c:extLst>
          </c:dPt>
          <c:dPt>
            <c:idx val="4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53C1-4A23-A8D7-9EBE2E1A51A2}"/>
              </c:ext>
            </c:extLst>
          </c:dPt>
          <c:dPt>
            <c:idx val="5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3C1-4A23-A8D7-9EBE2E1A51A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Feuil1!$A$2:$A$7</c:f>
              <c:strCache>
                <c:ptCount val="6"/>
                <c:pt idx="0">
                  <c:v>&lt; 18,5</c:v>
                </c:pt>
                <c:pt idx="1">
                  <c:v>18,5-24,9</c:v>
                </c:pt>
                <c:pt idx="2">
                  <c:v>25,0-29,9</c:v>
                </c:pt>
                <c:pt idx="3">
                  <c:v>30-34,9</c:v>
                </c:pt>
                <c:pt idx="4">
                  <c:v>35-39,9</c:v>
                </c:pt>
                <c:pt idx="5">
                  <c:v>&gt;40</c:v>
                </c:pt>
              </c:strCache>
            </c:strRef>
          </c:cat>
          <c:val>
            <c:numRef>
              <c:f>Feuil1!$B$2:$B$7</c:f>
              <c:numCache>
                <c:formatCode>0.00%</c:formatCode>
                <c:ptCount val="6"/>
                <c:pt idx="0">
                  <c:v>5.2999999999999999E-2</c:v>
                </c:pt>
                <c:pt idx="1">
                  <c:v>0.45900000000000002</c:v>
                </c:pt>
                <c:pt idx="2">
                  <c:v>0.307</c:v>
                </c:pt>
                <c:pt idx="3">
                  <c:v>0.12</c:v>
                </c:pt>
                <c:pt idx="4">
                  <c:v>4.2000000000000003E-2</c:v>
                </c:pt>
                <c:pt idx="5">
                  <c:v>1.9E-2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C1-4A23-A8D7-9EBE2E1A51A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515960015"/>
        <c:axId val="1515959055"/>
      </c:barChart>
      <c:catAx>
        <c:axId val="151596001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15959055"/>
        <c:crosses val="autoZero"/>
        <c:auto val="1"/>
        <c:lblAlgn val="ctr"/>
        <c:lblOffset val="100"/>
        <c:noMultiLvlLbl val="0"/>
      </c:catAx>
      <c:valAx>
        <c:axId val="1515959055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5159600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166554-D927-4C77-8161-FCFBDD6AA2EB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B8266AD5-36DB-49A8-A794-5CBFC8337905}">
      <dgm:prSet phldrT="[Texte]" custT="1"/>
      <dgm:spPr>
        <a:solidFill>
          <a:srgbClr val="FFE593"/>
        </a:solidFill>
      </dgm:spPr>
      <dgm:t>
        <a:bodyPr/>
        <a:lstStyle/>
        <a:p>
          <a:r>
            <a:rPr lang="fr-FR" sz="1000" b="1" dirty="0">
              <a:latin typeface="Montserrat" panose="00000500000000000000" pitchFamily="2" charset="0"/>
            </a:rPr>
            <a:t>Chirurgie bariatrique</a:t>
          </a:r>
        </a:p>
      </dgm:t>
    </dgm:pt>
    <dgm:pt modelId="{9A92987D-A1B9-4B1E-B5D3-AC5D0CD1DFC5}" type="parTrans" cxnId="{51BCDF29-D858-4122-8425-F71EF6D2E8AD}">
      <dgm:prSet/>
      <dgm:spPr/>
      <dgm:t>
        <a:bodyPr/>
        <a:lstStyle/>
        <a:p>
          <a:endParaRPr lang="fr-FR"/>
        </a:p>
      </dgm:t>
    </dgm:pt>
    <dgm:pt modelId="{2A161DCC-ED58-443B-82F9-21C431267267}" type="sibTrans" cxnId="{51BCDF29-D858-4122-8425-F71EF6D2E8AD}">
      <dgm:prSet/>
      <dgm:spPr/>
      <dgm:t>
        <a:bodyPr/>
        <a:lstStyle/>
        <a:p>
          <a:endParaRPr lang="fr-FR"/>
        </a:p>
      </dgm:t>
    </dgm:pt>
    <dgm:pt modelId="{36654E97-5ED3-45D5-8C01-F0CB79153B3A}">
      <dgm:prSet phldrT="[Texte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fr-FR" sz="1000" b="1" dirty="0">
              <a:latin typeface="Montserrat" panose="00000500000000000000" pitchFamily="2" charset="0"/>
            </a:rPr>
            <a:t>Traitement médicamenteux</a:t>
          </a:r>
        </a:p>
      </dgm:t>
    </dgm:pt>
    <dgm:pt modelId="{30CE9B07-F9C5-425B-BF87-FA6B06CEEF0F}" type="parTrans" cxnId="{1A12E4AA-6C1B-4528-9BAC-723C97CA58EE}">
      <dgm:prSet/>
      <dgm:spPr/>
      <dgm:t>
        <a:bodyPr/>
        <a:lstStyle/>
        <a:p>
          <a:endParaRPr lang="fr-FR"/>
        </a:p>
      </dgm:t>
    </dgm:pt>
    <dgm:pt modelId="{4E971F8B-BED9-4052-86C1-50FC61FA76B7}" type="sibTrans" cxnId="{1A12E4AA-6C1B-4528-9BAC-723C97CA58EE}">
      <dgm:prSet/>
      <dgm:spPr/>
      <dgm:t>
        <a:bodyPr/>
        <a:lstStyle/>
        <a:p>
          <a:endParaRPr lang="fr-FR"/>
        </a:p>
      </dgm:t>
    </dgm:pt>
    <dgm:pt modelId="{922D83DB-D4DE-4D1D-AA1A-45F743DE882F}">
      <dgm:prSet phldrT="[Texte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fr-FR" sz="1000" b="1" dirty="0">
              <a:latin typeface="Montserrat" panose="00000500000000000000" pitchFamily="2" charset="0"/>
            </a:rPr>
            <a:t>Soutien psychologique</a:t>
          </a:r>
        </a:p>
      </dgm:t>
    </dgm:pt>
    <dgm:pt modelId="{7689CE1E-BEE6-4FBC-AFC2-47719A5F08A3}" type="parTrans" cxnId="{0C29B125-5F10-4BCB-84AB-5A7A397B59E4}">
      <dgm:prSet/>
      <dgm:spPr/>
      <dgm:t>
        <a:bodyPr/>
        <a:lstStyle/>
        <a:p>
          <a:endParaRPr lang="fr-FR"/>
        </a:p>
      </dgm:t>
    </dgm:pt>
    <dgm:pt modelId="{916D41A0-4E35-4F3C-8E0F-52F5971340F7}" type="sibTrans" cxnId="{0C29B125-5F10-4BCB-84AB-5A7A397B59E4}">
      <dgm:prSet/>
      <dgm:spPr/>
      <dgm:t>
        <a:bodyPr/>
        <a:lstStyle/>
        <a:p>
          <a:endParaRPr lang="fr-FR"/>
        </a:p>
      </dgm:t>
    </dgm:pt>
    <dgm:pt modelId="{A0EA7004-CFD3-4524-A8CF-5AFF6A665B4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000" b="1" dirty="0">
              <a:latin typeface="Montserrat" panose="00000500000000000000" pitchFamily="2" charset="0"/>
            </a:rPr>
            <a:t>Traitement des comorbidités</a:t>
          </a:r>
        </a:p>
      </dgm:t>
    </dgm:pt>
    <dgm:pt modelId="{F6479832-FA27-445E-9A0F-EDEA41BC42BC}" type="parTrans" cxnId="{8486F2B0-2C5F-41C4-97BB-D6141E9F77B8}">
      <dgm:prSet/>
      <dgm:spPr/>
      <dgm:t>
        <a:bodyPr/>
        <a:lstStyle/>
        <a:p>
          <a:endParaRPr lang="fr-FR"/>
        </a:p>
      </dgm:t>
    </dgm:pt>
    <dgm:pt modelId="{44A5CCDA-CEE2-4D0C-B84D-0ABA79E8E1C0}" type="sibTrans" cxnId="{8486F2B0-2C5F-41C4-97BB-D6141E9F77B8}">
      <dgm:prSet/>
      <dgm:spPr/>
      <dgm:t>
        <a:bodyPr/>
        <a:lstStyle/>
        <a:p>
          <a:endParaRPr lang="fr-FR"/>
        </a:p>
      </dgm:t>
    </dgm:pt>
    <dgm:pt modelId="{5D9CB253-E361-4B48-B205-7349BB7F9565}">
      <dgm:prSet phldrT="[Texte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fr-FR" sz="1000" b="1" dirty="0">
              <a:latin typeface="Montserrat" panose="00000500000000000000" pitchFamily="2" charset="0"/>
            </a:rPr>
            <a:t>Activité physique et comportement nutritionnel</a:t>
          </a:r>
        </a:p>
      </dgm:t>
    </dgm:pt>
    <dgm:pt modelId="{69941B13-FF64-4B79-BEA7-4ACE89BACD9A}" type="parTrans" cxnId="{675DA3D7-169D-4403-AA7E-A6E0447B8930}">
      <dgm:prSet/>
      <dgm:spPr/>
      <dgm:t>
        <a:bodyPr/>
        <a:lstStyle/>
        <a:p>
          <a:endParaRPr lang="fr-FR"/>
        </a:p>
      </dgm:t>
    </dgm:pt>
    <dgm:pt modelId="{7D755681-513E-4BBC-8F61-496F04716B51}" type="sibTrans" cxnId="{675DA3D7-169D-4403-AA7E-A6E0447B8930}">
      <dgm:prSet/>
      <dgm:spPr/>
      <dgm:t>
        <a:bodyPr/>
        <a:lstStyle/>
        <a:p>
          <a:endParaRPr lang="fr-FR"/>
        </a:p>
      </dgm:t>
    </dgm:pt>
    <dgm:pt modelId="{E0974FB3-4983-4B57-BCC9-64EEB7F3D83D}" type="pres">
      <dgm:prSet presAssocID="{18166554-D927-4C77-8161-FCFBDD6AA2EB}" presName="Name0" presStyleCnt="0">
        <dgm:presLayoutVars>
          <dgm:dir/>
          <dgm:animLvl val="lvl"/>
          <dgm:resizeHandles val="exact"/>
        </dgm:presLayoutVars>
      </dgm:prSet>
      <dgm:spPr/>
    </dgm:pt>
    <dgm:pt modelId="{B5FCE382-2594-4FF7-BF4C-34B4A838DA9E}" type="pres">
      <dgm:prSet presAssocID="{B8266AD5-36DB-49A8-A794-5CBFC8337905}" presName="Name8" presStyleCnt="0"/>
      <dgm:spPr/>
    </dgm:pt>
    <dgm:pt modelId="{F9A370A4-DDF6-4AEE-A83E-980A7A054BBC}" type="pres">
      <dgm:prSet presAssocID="{B8266AD5-36DB-49A8-A794-5CBFC8337905}" presName="level" presStyleLbl="node1" presStyleIdx="0" presStyleCnt="5">
        <dgm:presLayoutVars>
          <dgm:chMax val="1"/>
          <dgm:bulletEnabled val="1"/>
        </dgm:presLayoutVars>
      </dgm:prSet>
      <dgm:spPr/>
    </dgm:pt>
    <dgm:pt modelId="{F296DBF3-3BB6-451F-8677-A74FCE94F4AF}" type="pres">
      <dgm:prSet presAssocID="{B8266AD5-36DB-49A8-A794-5CBFC833790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39BB137-6C8E-4685-817A-63F6995D50CD}" type="pres">
      <dgm:prSet presAssocID="{36654E97-5ED3-45D5-8C01-F0CB79153B3A}" presName="Name8" presStyleCnt="0"/>
      <dgm:spPr/>
    </dgm:pt>
    <dgm:pt modelId="{7E6EBAC0-2748-4C8F-B2B9-39E4B91045AC}" type="pres">
      <dgm:prSet presAssocID="{36654E97-5ED3-45D5-8C01-F0CB79153B3A}" presName="level" presStyleLbl="node1" presStyleIdx="1" presStyleCnt="5">
        <dgm:presLayoutVars>
          <dgm:chMax val="1"/>
          <dgm:bulletEnabled val="1"/>
        </dgm:presLayoutVars>
      </dgm:prSet>
      <dgm:spPr/>
    </dgm:pt>
    <dgm:pt modelId="{9B750B82-3A5B-4BB0-93AC-FE04D766A7FB}" type="pres">
      <dgm:prSet presAssocID="{36654E97-5ED3-45D5-8C01-F0CB79153B3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C11A265-DF89-4368-8C6D-3DF6BA3B5C23}" type="pres">
      <dgm:prSet presAssocID="{922D83DB-D4DE-4D1D-AA1A-45F743DE882F}" presName="Name8" presStyleCnt="0"/>
      <dgm:spPr/>
    </dgm:pt>
    <dgm:pt modelId="{CF2B638A-C98A-4C1A-BD42-EA6A002D0C4E}" type="pres">
      <dgm:prSet presAssocID="{922D83DB-D4DE-4D1D-AA1A-45F743DE882F}" presName="level" presStyleLbl="node1" presStyleIdx="2" presStyleCnt="5">
        <dgm:presLayoutVars>
          <dgm:chMax val="1"/>
          <dgm:bulletEnabled val="1"/>
        </dgm:presLayoutVars>
      </dgm:prSet>
      <dgm:spPr/>
    </dgm:pt>
    <dgm:pt modelId="{AF14525E-5825-4B85-9588-D511D9F8C864}" type="pres">
      <dgm:prSet presAssocID="{922D83DB-D4DE-4D1D-AA1A-45F743DE882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1EEBC79-F6DF-4F6A-B6F0-91D107A3B080}" type="pres">
      <dgm:prSet presAssocID="{A0EA7004-CFD3-4524-A8CF-5AFF6A665B41}" presName="Name8" presStyleCnt="0"/>
      <dgm:spPr/>
    </dgm:pt>
    <dgm:pt modelId="{00F72639-60CA-4BA5-904E-85E79F959295}" type="pres">
      <dgm:prSet presAssocID="{A0EA7004-CFD3-4524-A8CF-5AFF6A665B41}" presName="level" presStyleLbl="node1" presStyleIdx="3" presStyleCnt="5">
        <dgm:presLayoutVars>
          <dgm:chMax val="1"/>
          <dgm:bulletEnabled val="1"/>
        </dgm:presLayoutVars>
      </dgm:prSet>
      <dgm:spPr/>
    </dgm:pt>
    <dgm:pt modelId="{34431614-2F13-45D6-A71F-2D88F97F4BB5}" type="pres">
      <dgm:prSet presAssocID="{A0EA7004-CFD3-4524-A8CF-5AFF6A665B4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5C76CF5-D546-4E28-9134-32070288D041}" type="pres">
      <dgm:prSet presAssocID="{5D9CB253-E361-4B48-B205-7349BB7F9565}" presName="Name8" presStyleCnt="0"/>
      <dgm:spPr/>
    </dgm:pt>
    <dgm:pt modelId="{5A0AC67C-30F1-4B7C-82B8-5CC0E1DCCB81}" type="pres">
      <dgm:prSet presAssocID="{5D9CB253-E361-4B48-B205-7349BB7F9565}" presName="level" presStyleLbl="node1" presStyleIdx="4" presStyleCnt="5">
        <dgm:presLayoutVars>
          <dgm:chMax val="1"/>
          <dgm:bulletEnabled val="1"/>
        </dgm:presLayoutVars>
      </dgm:prSet>
      <dgm:spPr/>
    </dgm:pt>
    <dgm:pt modelId="{3EFC5AC2-A588-4EB2-95E5-0753DCF22862}" type="pres">
      <dgm:prSet presAssocID="{5D9CB253-E361-4B48-B205-7349BB7F9565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116B6B1C-58A9-42A2-B88F-22C390115055}" type="presOf" srcId="{B8266AD5-36DB-49A8-A794-5CBFC8337905}" destId="{F296DBF3-3BB6-451F-8677-A74FCE94F4AF}" srcOrd="1" destOrd="0" presId="urn:microsoft.com/office/officeart/2005/8/layout/pyramid1"/>
    <dgm:cxn modelId="{0C29B125-5F10-4BCB-84AB-5A7A397B59E4}" srcId="{18166554-D927-4C77-8161-FCFBDD6AA2EB}" destId="{922D83DB-D4DE-4D1D-AA1A-45F743DE882F}" srcOrd="2" destOrd="0" parTransId="{7689CE1E-BEE6-4FBC-AFC2-47719A5F08A3}" sibTransId="{916D41A0-4E35-4F3C-8E0F-52F5971340F7}"/>
    <dgm:cxn modelId="{9A253529-5180-498C-BF79-BE6BDA86873D}" type="presOf" srcId="{A0EA7004-CFD3-4524-A8CF-5AFF6A665B41}" destId="{00F72639-60CA-4BA5-904E-85E79F959295}" srcOrd="0" destOrd="0" presId="urn:microsoft.com/office/officeart/2005/8/layout/pyramid1"/>
    <dgm:cxn modelId="{51BCDF29-D858-4122-8425-F71EF6D2E8AD}" srcId="{18166554-D927-4C77-8161-FCFBDD6AA2EB}" destId="{B8266AD5-36DB-49A8-A794-5CBFC8337905}" srcOrd="0" destOrd="0" parTransId="{9A92987D-A1B9-4B1E-B5D3-AC5D0CD1DFC5}" sibTransId="{2A161DCC-ED58-443B-82F9-21C431267267}"/>
    <dgm:cxn modelId="{D0F5B330-0386-4EED-A106-AFE0A9AA6169}" type="presOf" srcId="{A0EA7004-CFD3-4524-A8CF-5AFF6A665B41}" destId="{34431614-2F13-45D6-A71F-2D88F97F4BB5}" srcOrd="1" destOrd="0" presId="urn:microsoft.com/office/officeart/2005/8/layout/pyramid1"/>
    <dgm:cxn modelId="{29A02555-3776-4677-BF0C-BEDDB117BD39}" type="presOf" srcId="{36654E97-5ED3-45D5-8C01-F0CB79153B3A}" destId="{9B750B82-3A5B-4BB0-93AC-FE04D766A7FB}" srcOrd="1" destOrd="0" presId="urn:microsoft.com/office/officeart/2005/8/layout/pyramid1"/>
    <dgm:cxn modelId="{DEE5595F-B2EE-4049-B384-4E44AAB03DB0}" type="presOf" srcId="{36654E97-5ED3-45D5-8C01-F0CB79153B3A}" destId="{7E6EBAC0-2748-4C8F-B2B9-39E4B91045AC}" srcOrd="0" destOrd="0" presId="urn:microsoft.com/office/officeart/2005/8/layout/pyramid1"/>
    <dgm:cxn modelId="{5D5AF290-1BC4-49F1-AC48-6CCD4DEB44E6}" type="presOf" srcId="{5D9CB253-E361-4B48-B205-7349BB7F9565}" destId="{5A0AC67C-30F1-4B7C-82B8-5CC0E1DCCB81}" srcOrd="0" destOrd="0" presId="urn:microsoft.com/office/officeart/2005/8/layout/pyramid1"/>
    <dgm:cxn modelId="{E9F11491-780E-46C6-9401-031F989BF7BB}" type="presOf" srcId="{B8266AD5-36DB-49A8-A794-5CBFC8337905}" destId="{F9A370A4-DDF6-4AEE-A83E-980A7A054BBC}" srcOrd="0" destOrd="0" presId="urn:microsoft.com/office/officeart/2005/8/layout/pyramid1"/>
    <dgm:cxn modelId="{1A12E4AA-6C1B-4528-9BAC-723C97CA58EE}" srcId="{18166554-D927-4C77-8161-FCFBDD6AA2EB}" destId="{36654E97-5ED3-45D5-8C01-F0CB79153B3A}" srcOrd="1" destOrd="0" parTransId="{30CE9B07-F9C5-425B-BF87-FA6B06CEEF0F}" sibTransId="{4E971F8B-BED9-4052-86C1-50FC61FA76B7}"/>
    <dgm:cxn modelId="{9ACDC1AD-87B0-4A51-8C1F-7793B8B4D9BC}" type="presOf" srcId="{922D83DB-D4DE-4D1D-AA1A-45F743DE882F}" destId="{CF2B638A-C98A-4C1A-BD42-EA6A002D0C4E}" srcOrd="0" destOrd="0" presId="urn:microsoft.com/office/officeart/2005/8/layout/pyramid1"/>
    <dgm:cxn modelId="{8486F2B0-2C5F-41C4-97BB-D6141E9F77B8}" srcId="{18166554-D927-4C77-8161-FCFBDD6AA2EB}" destId="{A0EA7004-CFD3-4524-A8CF-5AFF6A665B41}" srcOrd="3" destOrd="0" parTransId="{F6479832-FA27-445E-9A0F-EDEA41BC42BC}" sibTransId="{44A5CCDA-CEE2-4D0C-B84D-0ABA79E8E1C0}"/>
    <dgm:cxn modelId="{9C8B8CB8-3D67-49AE-AF4B-0288B31F3DFC}" type="presOf" srcId="{18166554-D927-4C77-8161-FCFBDD6AA2EB}" destId="{E0974FB3-4983-4B57-BCC9-64EEB7F3D83D}" srcOrd="0" destOrd="0" presId="urn:microsoft.com/office/officeart/2005/8/layout/pyramid1"/>
    <dgm:cxn modelId="{675DA3D7-169D-4403-AA7E-A6E0447B8930}" srcId="{18166554-D927-4C77-8161-FCFBDD6AA2EB}" destId="{5D9CB253-E361-4B48-B205-7349BB7F9565}" srcOrd="4" destOrd="0" parTransId="{69941B13-FF64-4B79-BEA7-4ACE89BACD9A}" sibTransId="{7D755681-513E-4BBC-8F61-496F04716B51}"/>
    <dgm:cxn modelId="{225218F2-2A9E-44AA-81AB-09A8721600CC}" type="presOf" srcId="{922D83DB-D4DE-4D1D-AA1A-45F743DE882F}" destId="{AF14525E-5825-4B85-9588-D511D9F8C864}" srcOrd="1" destOrd="0" presId="urn:microsoft.com/office/officeart/2005/8/layout/pyramid1"/>
    <dgm:cxn modelId="{1F3D84F9-5011-4F9D-AC1F-A8C6A94C5EF8}" type="presOf" srcId="{5D9CB253-E361-4B48-B205-7349BB7F9565}" destId="{3EFC5AC2-A588-4EB2-95E5-0753DCF22862}" srcOrd="1" destOrd="0" presId="urn:microsoft.com/office/officeart/2005/8/layout/pyramid1"/>
    <dgm:cxn modelId="{0C135500-3B74-402A-8FB6-293FDC0AB8AB}" type="presParOf" srcId="{E0974FB3-4983-4B57-BCC9-64EEB7F3D83D}" destId="{B5FCE382-2594-4FF7-BF4C-34B4A838DA9E}" srcOrd="0" destOrd="0" presId="urn:microsoft.com/office/officeart/2005/8/layout/pyramid1"/>
    <dgm:cxn modelId="{B770A964-BBBD-4185-AD30-7F522BA661DE}" type="presParOf" srcId="{B5FCE382-2594-4FF7-BF4C-34B4A838DA9E}" destId="{F9A370A4-DDF6-4AEE-A83E-980A7A054BBC}" srcOrd="0" destOrd="0" presId="urn:microsoft.com/office/officeart/2005/8/layout/pyramid1"/>
    <dgm:cxn modelId="{ECC9A7C5-FEB5-43EF-83DA-6A91E0C89E1B}" type="presParOf" srcId="{B5FCE382-2594-4FF7-BF4C-34B4A838DA9E}" destId="{F296DBF3-3BB6-451F-8677-A74FCE94F4AF}" srcOrd="1" destOrd="0" presId="urn:microsoft.com/office/officeart/2005/8/layout/pyramid1"/>
    <dgm:cxn modelId="{17819FA8-3356-4B72-9423-83A85DC90440}" type="presParOf" srcId="{E0974FB3-4983-4B57-BCC9-64EEB7F3D83D}" destId="{F39BB137-6C8E-4685-817A-63F6995D50CD}" srcOrd="1" destOrd="0" presId="urn:microsoft.com/office/officeart/2005/8/layout/pyramid1"/>
    <dgm:cxn modelId="{691A0578-2FA5-4366-8D3C-255593AD351F}" type="presParOf" srcId="{F39BB137-6C8E-4685-817A-63F6995D50CD}" destId="{7E6EBAC0-2748-4C8F-B2B9-39E4B91045AC}" srcOrd="0" destOrd="0" presId="urn:microsoft.com/office/officeart/2005/8/layout/pyramid1"/>
    <dgm:cxn modelId="{07B90356-8CEB-45EF-A69D-F7058F6834FB}" type="presParOf" srcId="{F39BB137-6C8E-4685-817A-63F6995D50CD}" destId="{9B750B82-3A5B-4BB0-93AC-FE04D766A7FB}" srcOrd="1" destOrd="0" presId="urn:microsoft.com/office/officeart/2005/8/layout/pyramid1"/>
    <dgm:cxn modelId="{B5CD1907-3FDB-44C2-8EE0-1DF469221A31}" type="presParOf" srcId="{E0974FB3-4983-4B57-BCC9-64EEB7F3D83D}" destId="{7C11A265-DF89-4368-8C6D-3DF6BA3B5C23}" srcOrd="2" destOrd="0" presId="urn:microsoft.com/office/officeart/2005/8/layout/pyramid1"/>
    <dgm:cxn modelId="{0BBFFE4F-E106-49E6-8A5F-AFA2B811D826}" type="presParOf" srcId="{7C11A265-DF89-4368-8C6D-3DF6BA3B5C23}" destId="{CF2B638A-C98A-4C1A-BD42-EA6A002D0C4E}" srcOrd="0" destOrd="0" presId="urn:microsoft.com/office/officeart/2005/8/layout/pyramid1"/>
    <dgm:cxn modelId="{5250C87F-7FB5-4658-94E1-EC3605CF2377}" type="presParOf" srcId="{7C11A265-DF89-4368-8C6D-3DF6BA3B5C23}" destId="{AF14525E-5825-4B85-9588-D511D9F8C864}" srcOrd="1" destOrd="0" presId="urn:microsoft.com/office/officeart/2005/8/layout/pyramid1"/>
    <dgm:cxn modelId="{95CFA9F5-1EBF-4F98-A8B2-42A86B6A07D2}" type="presParOf" srcId="{E0974FB3-4983-4B57-BCC9-64EEB7F3D83D}" destId="{F1EEBC79-F6DF-4F6A-B6F0-91D107A3B080}" srcOrd="3" destOrd="0" presId="urn:microsoft.com/office/officeart/2005/8/layout/pyramid1"/>
    <dgm:cxn modelId="{E034E1D6-E948-400A-9B0A-19BAD85B4445}" type="presParOf" srcId="{F1EEBC79-F6DF-4F6A-B6F0-91D107A3B080}" destId="{00F72639-60CA-4BA5-904E-85E79F959295}" srcOrd="0" destOrd="0" presId="urn:microsoft.com/office/officeart/2005/8/layout/pyramid1"/>
    <dgm:cxn modelId="{55A37863-9522-43B3-852F-E52F2E341D01}" type="presParOf" srcId="{F1EEBC79-F6DF-4F6A-B6F0-91D107A3B080}" destId="{34431614-2F13-45D6-A71F-2D88F97F4BB5}" srcOrd="1" destOrd="0" presId="urn:microsoft.com/office/officeart/2005/8/layout/pyramid1"/>
    <dgm:cxn modelId="{DF855E9B-6CA1-497A-991F-F8BDDFBC99C8}" type="presParOf" srcId="{E0974FB3-4983-4B57-BCC9-64EEB7F3D83D}" destId="{85C76CF5-D546-4E28-9134-32070288D041}" srcOrd="4" destOrd="0" presId="urn:microsoft.com/office/officeart/2005/8/layout/pyramid1"/>
    <dgm:cxn modelId="{C7C083E8-4497-4932-9033-65733A62B36F}" type="presParOf" srcId="{85C76CF5-D546-4E28-9134-32070288D041}" destId="{5A0AC67C-30F1-4B7C-82B8-5CC0E1DCCB81}" srcOrd="0" destOrd="0" presId="urn:microsoft.com/office/officeart/2005/8/layout/pyramid1"/>
    <dgm:cxn modelId="{6CEAE61B-E94F-4B6F-9E83-3D6FF8B023F4}" type="presParOf" srcId="{85C76CF5-D546-4E28-9134-32070288D041}" destId="{3EFC5AC2-A588-4EB2-95E5-0753DCF22862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A370A4-DDF6-4AEE-A83E-980A7A054BBC}">
      <dsp:nvSpPr>
        <dsp:cNvPr id="0" name=""/>
        <dsp:cNvSpPr/>
      </dsp:nvSpPr>
      <dsp:spPr>
        <a:xfrm>
          <a:off x="2069930" y="0"/>
          <a:ext cx="1034965" cy="906610"/>
        </a:xfrm>
        <a:prstGeom prst="trapezoid">
          <a:avLst>
            <a:gd name="adj" fmla="val 57079"/>
          </a:avLst>
        </a:prstGeom>
        <a:solidFill>
          <a:srgbClr val="FFE59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latin typeface="Montserrat" panose="00000500000000000000" pitchFamily="2" charset="0"/>
            </a:rPr>
            <a:t>Chirurgie bariatrique</a:t>
          </a:r>
        </a:p>
      </dsp:txBody>
      <dsp:txXfrm>
        <a:off x="2069930" y="0"/>
        <a:ext cx="1034965" cy="906610"/>
      </dsp:txXfrm>
    </dsp:sp>
    <dsp:sp modelId="{7E6EBAC0-2748-4C8F-B2B9-39E4B91045AC}">
      <dsp:nvSpPr>
        <dsp:cNvPr id="0" name=""/>
        <dsp:cNvSpPr/>
      </dsp:nvSpPr>
      <dsp:spPr>
        <a:xfrm>
          <a:off x="1552448" y="906610"/>
          <a:ext cx="2069930" cy="906610"/>
        </a:xfrm>
        <a:prstGeom prst="trapezoid">
          <a:avLst>
            <a:gd name="adj" fmla="val 57079"/>
          </a:avLst>
        </a:prstGeom>
        <a:solidFill>
          <a:schemeClr val="accent2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latin typeface="Montserrat" panose="00000500000000000000" pitchFamily="2" charset="0"/>
            </a:rPr>
            <a:t>Traitement médicamenteux</a:t>
          </a:r>
        </a:p>
      </dsp:txBody>
      <dsp:txXfrm>
        <a:off x="1914685" y="906610"/>
        <a:ext cx="1345455" cy="906610"/>
      </dsp:txXfrm>
    </dsp:sp>
    <dsp:sp modelId="{CF2B638A-C98A-4C1A-BD42-EA6A002D0C4E}">
      <dsp:nvSpPr>
        <dsp:cNvPr id="0" name=""/>
        <dsp:cNvSpPr/>
      </dsp:nvSpPr>
      <dsp:spPr>
        <a:xfrm>
          <a:off x="1034965" y="1813221"/>
          <a:ext cx="3104896" cy="906610"/>
        </a:xfrm>
        <a:prstGeom prst="trapezoid">
          <a:avLst>
            <a:gd name="adj" fmla="val 57079"/>
          </a:avLst>
        </a:prstGeom>
        <a:solidFill>
          <a:schemeClr val="accent5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latin typeface="Montserrat" panose="00000500000000000000" pitchFamily="2" charset="0"/>
            </a:rPr>
            <a:t>Soutien psychologique</a:t>
          </a:r>
        </a:p>
      </dsp:txBody>
      <dsp:txXfrm>
        <a:off x="1578322" y="1813221"/>
        <a:ext cx="2018182" cy="906610"/>
      </dsp:txXfrm>
    </dsp:sp>
    <dsp:sp modelId="{00F72639-60CA-4BA5-904E-85E79F959295}">
      <dsp:nvSpPr>
        <dsp:cNvPr id="0" name=""/>
        <dsp:cNvSpPr/>
      </dsp:nvSpPr>
      <dsp:spPr>
        <a:xfrm>
          <a:off x="517482" y="2719831"/>
          <a:ext cx="4139861" cy="906610"/>
        </a:xfrm>
        <a:prstGeom prst="trapezoid">
          <a:avLst>
            <a:gd name="adj" fmla="val 57079"/>
          </a:avLst>
        </a:prstGeom>
        <a:solidFill>
          <a:schemeClr val="accent6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latin typeface="Montserrat" panose="00000500000000000000" pitchFamily="2" charset="0"/>
            </a:rPr>
            <a:t>Traitement des comorbidités</a:t>
          </a:r>
        </a:p>
      </dsp:txBody>
      <dsp:txXfrm>
        <a:off x="1241958" y="2719831"/>
        <a:ext cx="2690910" cy="906610"/>
      </dsp:txXfrm>
    </dsp:sp>
    <dsp:sp modelId="{5A0AC67C-30F1-4B7C-82B8-5CC0E1DCCB81}">
      <dsp:nvSpPr>
        <dsp:cNvPr id="0" name=""/>
        <dsp:cNvSpPr/>
      </dsp:nvSpPr>
      <dsp:spPr>
        <a:xfrm>
          <a:off x="0" y="3626442"/>
          <a:ext cx="5174827" cy="906610"/>
        </a:xfrm>
        <a:prstGeom prst="trapezoid">
          <a:avLst>
            <a:gd name="adj" fmla="val 57079"/>
          </a:avLst>
        </a:prstGeom>
        <a:solidFill>
          <a:schemeClr val="accent4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>
              <a:latin typeface="Montserrat" panose="00000500000000000000" pitchFamily="2" charset="0"/>
            </a:rPr>
            <a:t>Activité physique et comportement nutritionnel</a:t>
          </a:r>
        </a:p>
      </dsp:txBody>
      <dsp:txXfrm>
        <a:off x="905594" y="3626442"/>
        <a:ext cx="3363637" cy="9066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E165E7-CCF9-9440-AD62-8A8F9A9475D8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7CE6D6-9544-F04B-A020-22323CD1A15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6476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7CE6D6-9544-F04B-A020-22323CD1A15E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4995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336EAC-8DC0-352A-E0FA-085ADCCC00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6EBFCB4-D443-C832-0AAB-4B3F46979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0A2355C-30A6-6B0D-5AEB-A02D59E75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D872305-1B97-61A5-CC85-A233202BC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931A25-CA16-40F6-D430-68EC1D0B0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1366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8E3680-23F1-9F79-D770-34A80A0A1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9A3A6A5-E271-2CF4-7B7E-BB1977979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5AF8DE-1B17-E28A-5536-2BCC89328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767E31-EAA6-60FB-2329-16A92D7FD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1DAB5C5-2F73-9246-05BC-33911D354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782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15CC950-AB8A-1BA7-B28E-E1011E705F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D014EE-CE9F-8FC5-42F9-3B5096DAE5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8E219E-C28D-EAB6-7E10-F1C9C9313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F2D76A-5998-569B-AA22-9C0A33413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AF204F-F730-C360-3EB9-F268D0743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2818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44ADA0-E332-0B60-ECFB-8E9FFA512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13BEA10-7308-BC93-45FA-8922A68835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3668A1-00C6-EF3E-F28F-81B9829AF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A4756E-ECBC-C682-B25B-7A6CBF1A5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97C1A6-C11D-1BF9-CC56-F6861DCF4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2452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1AAB30-D581-4549-EAED-18387B3BD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BFC832A-11E4-74E5-48AC-552820A2A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F1C334-4D6D-DA44-4844-828C2AF42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4763E9C-EEC1-E7AF-20CE-1D7B91F66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96ACA2-8C44-25F3-4D8D-1C6A9D4EF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3563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C8EB1B-5D82-5894-AE7F-A96717B0D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121038F-FDA8-20F4-D251-6EF7444522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84D44D9-E4F5-0F1E-EC27-FDFF1E4A30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58BBAB2-9E25-02DE-7183-85B0F61B9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102420C-7986-69C5-9AE8-460DBFFDB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8440F6C-A5F6-7ABD-45B7-494DD59E7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6296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E1728-5CFD-2D8E-A3D9-E50120B6D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78BE1D6-D172-3B2A-4512-AA84FD078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23FC034-379F-961C-EC48-9E2FD3F81F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69209B9-EC11-4589-579C-63BF7297CF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C50F581-FEF4-AE23-B116-E1FC745F7D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B372B02-FFAC-1698-024F-C59AF4AAB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65C893F-0E20-FE4F-0895-91CB787ED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86FFC39-E709-568A-B405-39E1D2DB4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3203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801A32-C042-0E77-D8A1-D1EDDFD77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D453328-B2AB-833B-E8F7-905525F90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EE21142-A9A0-7FF4-902E-C36668FB6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2554DDB-420E-C6D6-3FBD-78B8D4619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8724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5AF4B90-90F7-7923-6E22-8EF89C777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27A86A6-A625-4FBF-174F-3402A0A0A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3F431C6-831B-01D2-9715-6C29D8B0D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1970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132E7C-E5F0-3800-C6A7-1B8E3027C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C86D1F-BC68-7338-4D33-E2F662F1F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00EE86A-DAC9-03C0-82AD-EDF2659235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80A74F6-7946-2684-3CA2-2872A8A53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EE38367-9E2B-D66B-7B51-E0AB97EAD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544E5A5-0C6A-BDB8-4E65-CE2069725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6154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3538B5-9ACD-7621-225D-0B5060E60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28B6403-5457-4224-8BED-BFD8D0C26F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7FA89D3-F1DA-E619-2B03-B93B2F02BA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9ABCA78-7DA9-7D1E-095D-077C67C7A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65A4-C43C-3346-B43E-6A86F0E00F89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28EDF-1A20-B78B-E380-7B4A98F6D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21BC7D3-9822-CA6E-6F7A-08AECC2C0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678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5F30260-F63C-524B-9B25-95C94F8F3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77CE114-62F4-D105-831A-DD2055C9B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AF02C5-1D07-6794-F28B-742ABABC97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1765A4-C43C-3346-B43E-6A86F0E00F89}" type="datetimeFigureOut">
              <a:rPr lang="fr-FR" smtClean="0"/>
              <a:t>09/10/2025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3F22CCE-9D40-41CD-3880-3C7E9BC05C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3DD4955-74DD-96DE-C15E-7C3AE9EE98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087D02-AB35-CE48-8075-C408433076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3379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1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1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1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1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mailto:clement.becle@ccol-sauvegarde.f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11/relationships/webextension" Target="../webextensions/webextension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FD6205-7A60-2B48-4863-5F9DF6577E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6017" y="1122363"/>
            <a:ext cx="11030551" cy="2387600"/>
          </a:xfrm>
        </p:spPr>
        <p:txBody>
          <a:bodyPr>
            <a:normAutofit/>
          </a:bodyPr>
          <a:lstStyle/>
          <a:p>
            <a:pPr algn="l"/>
            <a:r>
              <a:rPr lang="fr-FR" b="1" dirty="0">
                <a:latin typeface="Montserrat" pitchFamily="2" charset="77"/>
              </a:rPr>
              <a:t>cœur et obésité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8FEBB4A-0003-87D0-3644-D71F5AE3FB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6017" y="3602038"/>
            <a:ext cx="10051983" cy="279876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fr-FR" b="1" dirty="0">
                <a:latin typeface="Montserrat" pitchFamily="2" charset="77"/>
              </a:rPr>
              <a:t>la prévention du risque cardio-métabolique, la nouvelle donne des traitements : Quel niveau de preuve, pour quels patients ?</a:t>
            </a:r>
          </a:p>
          <a:p>
            <a:pPr algn="l"/>
            <a:endParaRPr lang="fr-FR" b="1" dirty="0">
              <a:latin typeface="Montserrat" pitchFamily="2" charset="77"/>
            </a:endParaRPr>
          </a:p>
          <a:p>
            <a:pPr algn="l"/>
            <a:endParaRPr lang="fr-FR" b="1" dirty="0">
              <a:latin typeface="Montserrat" pitchFamily="2" charset="77"/>
            </a:endParaRPr>
          </a:p>
          <a:p>
            <a:pPr algn="l"/>
            <a:endParaRPr lang="fr-FR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pPr algn="l"/>
            <a:endParaRPr lang="fr-FR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pPr algn="l"/>
            <a:endParaRPr lang="fr-FR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pPr algn="l"/>
            <a:r>
              <a:rPr lang="fr-FR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Dr Clément Bècle – CCOL.  – Clinique de la Sauvegarde – Lyon</a:t>
            </a:r>
          </a:p>
        </p:txBody>
      </p:sp>
      <p:pic>
        <p:nvPicPr>
          <p:cNvPr id="4" name="Image 3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96FD7EE3-1B37-E5A7-755D-D275EE1AF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2143" y="5836380"/>
            <a:ext cx="1112714" cy="564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823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142D4-C0C0-EBBC-B875-CB0608E09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75F434-ABC4-1B40-1239-EA91350CC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risque cardiovasculaire 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3CB0AF81-8A1B-2C9A-3F6D-407F8A1F8F79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8F3F997F-B3E1-E73E-5896-051EFE48B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42D37EC-2924-C654-ECA7-6803BB762C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9670" y="1426918"/>
            <a:ext cx="4198628" cy="488894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CDCCE81-911E-EF0C-02C9-389AF8F555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050" y="2330181"/>
            <a:ext cx="3221002" cy="286159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CAE2228-C24B-8088-83F1-EE8293B06E6D}"/>
              </a:ext>
            </a:extLst>
          </p:cNvPr>
          <p:cNvSpPr/>
          <p:nvPr/>
        </p:nvSpPr>
        <p:spPr>
          <a:xfrm>
            <a:off x="182854" y="2173904"/>
            <a:ext cx="975394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29AFAE8-52AB-9FAB-A860-74F96792C9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6055" y="3871390"/>
            <a:ext cx="3065502" cy="225902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C65A338-5467-FFEE-841B-9D25CBE5B3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86918" y="624549"/>
            <a:ext cx="3124639" cy="3219806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7E83C336-77E7-5FAE-9C49-1F5E1DC20C44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Koskinas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, EHJ, 2024</a:t>
            </a:r>
          </a:p>
        </p:txBody>
      </p:sp>
    </p:spTree>
    <p:extLst>
      <p:ext uri="{BB962C8B-B14F-4D97-AF65-F5344CB8AC3E}">
        <p14:creationId xmlns:p14="http://schemas.microsoft.com/office/powerpoint/2010/main" val="3559603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C78A0-046F-4405-0819-D270FAD75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093534-E93B-3EAC-28D4-9E5698AD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dépistage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BA70BF84-9295-A6FD-087B-27C15223A8C6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5AAF29AE-D20A-56B8-C478-3E54F0D267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4149704-9C76-541E-D2B4-88A2F3DE004A}"/>
              </a:ext>
            </a:extLst>
          </p:cNvPr>
          <p:cNvSpPr/>
          <p:nvPr/>
        </p:nvSpPr>
        <p:spPr>
          <a:xfrm>
            <a:off x="299427" y="1623943"/>
            <a:ext cx="975394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3" name="Complément 2">
                <a:extLst>
                  <a:ext uri="{FF2B5EF4-FFF2-40B4-BE49-F238E27FC236}">
                    <a16:creationId xmlns:a16="http://schemas.microsoft.com/office/drawing/2014/main" id="{19E6E48C-1863-CAC2-3210-B60AB0248E3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04429445"/>
                  </p:ext>
                </p:extLst>
              </p:nvPr>
            </p:nvGraphicFramePr>
            <p:xfrm>
              <a:off x="1809750" y="1690688"/>
              <a:ext cx="8572500" cy="47625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3" name="Complément 2">
                <a:extLst>
                  <a:ext uri="{FF2B5EF4-FFF2-40B4-BE49-F238E27FC236}">
                    <a16:creationId xmlns:a16="http://schemas.microsoft.com/office/drawing/2014/main" id="{19E6E48C-1863-CAC2-3210-B60AB0248E3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09750" y="1690688"/>
                <a:ext cx="8572500" cy="47625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21540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8883C8-E2D6-F4D2-F725-97FE0C452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B9FB2F-026D-1FDF-591E-79010A1DC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dépistage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1D3C96CE-41E4-F03D-0942-6EC8809358AD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D6DF403E-7A74-9B6F-E44B-8A5E41EE97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A758A4B-B418-4B98-1EB0-F9A7220B24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831" b="3512"/>
          <a:stretch/>
        </p:blipFill>
        <p:spPr>
          <a:xfrm>
            <a:off x="3093802" y="2767243"/>
            <a:ext cx="6004393" cy="398131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93FC3D1-6946-D6B4-B3FD-63CBDC7FAD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999" y="1253721"/>
            <a:ext cx="6096000" cy="1513522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05508EC7-C656-A7E7-B709-9D3C449995E1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HAS,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recommendations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de bonnes pratiques, 2022</a:t>
            </a:r>
          </a:p>
        </p:txBody>
      </p:sp>
    </p:spTree>
    <p:extLst>
      <p:ext uri="{BB962C8B-B14F-4D97-AF65-F5344CB8AC3E}">
        <p14:creationId xmlns:p14="http://schemas.microsoft.com/office/powerpoint/2010/main" val="2764362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8B0E4E-9DC7-C839-827E-571CCFAF3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C25859-F30A-4B39-F381-566FA53F3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classification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E3DD6C0D-399D-0CE2-A034-9E087F301CA9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06EEB7AD-FD5E-7575-E2E9-876534D988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D8FE445-646B-D81C-C726-DBCBA749FE5C}"/>
              </a:ext>
            </a:extLst>
          </p:cNvPr>
          <p:cNvSpPr/>
          <p:nvPr/>
        </p:nvSpPr>
        <p:spPr>
          <a:xfrm>
            <a:off x="380504" y="1465409"/>
            <a:ext cx="1651545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3" name="Complément 2">
                <a:extLst>
                  <a:ext uri="{FF2B5EF4-FFF2-40B4-BE49-F238E27FC236}">
                    <a16:creationId xmlns:a16="http://schemas.microsoft.com/office/drawing/2014/main" id="{D77C24C9-8D51-90B2-D188-C2B17A3B455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29471914"/>
                  </p:ext>
                </p:extLst>
              </p:nvPr>
            </p:nvGraphicFramePr>
            <p:xfrm>
              <a:off x="1809750" y="1465409"/>
              <a:ext cx="8572500" cy="47625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3" name="Complément 2">
                <a:extLst>
                  <a:ext uri="{FF2B5EF4-FFF2-40B4-BE49-F238E27FC236}">
                    <a16:creationId xmlns:a16="http://schemas.microsoft.com/office/drawing/2014/main" id="{D77C24C9-8D51-90B2-D188-C2B17A3B455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09750" y="1465409"/>
                <a:ext cx="8572500" cy="47625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66636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9EFB8-570A-A4F0-4C3E-B4E7897CF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FEA859FD-309E-CF36-3182-AAB11E7E73DB}"/>
              </a:ext>
            </a:extLst>
          </p:cNvPr>
          <p:cNvSpPr txBox="1"/>
          <p:nvPr/>
        </p:nvSpPr>
        <p:spPr>
          <a:xfrm>
            <a:off x="2415229" y="2553687"/>
            <a:ext cx="52253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Montserrat" panose="00000500000000000000" pitchFamily="2" charset="0"/>
              </a:rPr>
              <a:t>IMC</a:t>
            </a:r>
          </a:p>
          <a:p>
            <a:r>
              <a:rPr lang="fr-FR" b="1" dirty="0">
                <a:latin typeface="Montserrat" panose="00000500000000000000" pitchFamily="2" charset="0"/>
              </a:rPr>
              <a:t>Retentissement médical</a:t>
            </a:r>
          </a:p>
          <a:p>
            <a:r>
              <a:rPr lang="fr-FR" b="1" dirty="0">
                <a:latin typeface="Montserrat" panose="00000500000000000000" pitchFamily="2" charset="0"/>
              </a:rPr>
              <a:t>Retentissement fonctionnel</a:t>
            </a:r>
          </a:p>
          <a:p>
            <a:r>
              <a:rPr lang="fr-FR" b="1" dirty="0">
                <a:latin typeface="Montserrat" panose="00000500000000000000" pitchFamily="2" charset="0"/>
              </a:rPr>
              <a:t>Troubles psychologiques, cognitifs ou comportementaux</a:t>
            </a:r>
          </a:p>
          <a:p>
            <a:r>
              <a:rPr lang="fr-FR" b="1" dirty="0">
                <a:latin typeface="Montserrat" panose="00000500000000000000" pitchFamily="2" charset="0"/>
              </a:rPr>
              <a:t>Etiologie</a:t>
            </a:r>
          </a:p>
          <a:p>
            <a:r>
              <a:rPr lang="fr-FR" b="1" dirty="0">
                <a:latin typeface="Montserrat" panose="00000500000000000000" pitchFamily="2" charset="0"/>
              </a:rPr>
              <a:t>Comportement alimentaire</a:t>
            </a:r>
          </a:p>
          <a:p>
            <a:r>
              <a:rPr lang="fr-FR" b="1" dirty="0">
                <a:latin typeface="Montserrat" panose="00000500000000000000" pitchFamily="2" charset="0"/>
              </a:rPr>
              <a:t>Trajectoire pondérale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22F7748-6EAA-39CB-77C7-4801A549A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classification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31B2980E-AE7B-5EB9-9CD3-B6F23327B78C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60EEE5EA-9FEF-0E03-2955-196A2CA1C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F4A0C04E-A696-03C2-5263-ADC08908F859}"/>
              </a:ext>
            </a:extLst>
          </p:cNvPr>
          <p:cNvSpPr/>
          <p:nvPr/>
        </p:nvSpPr>
        <p:spPr>
          <a:xfrm>
            <a:off x="378259" y="2397341"/>
            <a:ext cx="1651545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5339B79-5D98-3578-3392-7D41439FE7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12" t="3754" r="1448" b="35006"/>
          <a:stretch/>
        </p:blipFill>
        <p:spPr>
          <a:xfrm rot="16200000">
            <a:off x="105309" y="2919336"/>
            <a:ext cx="3042812" cy="157702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D5C472C-7EA2-3EFA-F1DA-A1E4C6D06A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4170" y="1726808"/>
            <a:ext cx="3873344" cy="3962081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34ABA29C-0361-F76A-A509-51F87E3AB648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HAS,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recommendations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de bonnes pratiques, 2022 –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Rubino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, The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lancet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, 2025</a:t>
            </a:r>
          </a:p>
        </p:txBody>
      </p:sp>
    </p:spTree>
    <p:extLst>
      <p:ext uri="{BB962C8B-B14F-4D97-AF65-F5344CB8AC3E}">
        <p14:creationId xmlns:p14="http://schemas.microsoft.com/office/powerpoint/2010/main" val="39854633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DF710-E51E-610F-2458-B2FDA16EA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FC7067-7965-8CFF-A2DA-98D06905C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parcours de soin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1D623853-69FC-8F39-AB24-EF7D576A9ED5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0932A705-3675-882B-BCF7-438CE3F4A2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ED413F7-9A59-A213-0209-0614A54AB8EF}"/>
              </a:ext>
            </a:extLst>
          </p:cNvPr>
          <p:cNvSpPr/>
          <p:nvPr/>
        </p:nvSpPr>
        <p:spPr>
          <a:xfrm>
            <a:off x="380504" y="1465409"/>
            <a:ext cx="1651545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5" name="Complément 4">
                <a:extLst>
                  <a:ext uri="{FF2B5EF4-FFF2-40B4-BE49-F238E27FC236}">
                    <a16:creationId xmlns:a16="http://schemas.microsoft.com/office/drawing/2014/main" id="{2BB88898-40A4-3855-07CB-5DB91674131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60186793"/>
                  </p:ext>
                </p:extLst>
              </p:nvPr>
            </p:nvGraphicFramePr>
            <p:xfrm>
              <a:off x="1809750" y="1558205"/>
              <a:ext cx="8572500" cy="47625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5" name="Complément 4">
                <a:extLst>
                  <a:ext uri="{FF2B5EF4-FFF2-40B4-BE49-F238E27FC236}">
                    <a16:creationId xmlns:a16="http://schemas.microsoft.com/office/drawing/2014/main" id="{2BB88898-40A4-3855-07CB-5DB91674131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09750" y="1558205"/>
                <a:ext cx="8572500" cy="47625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18411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67DFFB-486F-BEE8-BEC8-65B8FE04C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4EF489-37D5-EE9B-2477-80FF75B77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parcours de soin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262FDD9-E3FE-498C-ABDD-8CE02C9E0BDB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E37798FA-50E7-E9B6-7E84-D68D68B60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8213A8D-EA25-5827-A332-857BA07045BE}"/>
              </a:ext>
            </a:extLst>
          </p:cNvPr>
          <p:cNvSpPr/>
          <p:nvPr/>
        </p:nvSpPr>
        <p:spPr>
          <a:xfrm>
            <a:off x="581467" y="2491665"/>
            <a:ext cx="1193849" cy="6900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033859-94C2-7AC4-B0E1-5CB17084915D}"/>
              </a:ext>
            </a:extLst>
          </p:cNvPr>
          <p:cNvSpPr/>
          <p:nvPr/>
        </p:nvSpPr>
        <p:spPr>
          <a:xfrm>
            <a:off x="581467" y="3404771"/>
            <a:ext cx="1193849" cy="690026"/>
          </a:xfrm>
          <a:prstGeom prst="rect">
            <a:avLst/>
          </a:prstGeom>
          <a:solidFill>
            <a:srgbClr val="FFFF00">
              <a:alpha val="3098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043AF4-76B1-32B9-0705-C8B9CEADC591}"/>
              </a:ext>
            </a:extLst>
          </p:cNvPr>
          <p:cNvSpPr/>
          <p:nvPr/>
        </p:nvSpPr>
        <p:spPr>
          <a:xfrm>
            <a:off x="581467" y="4330584"/>
            <a:ext cx="1193849" cy="6900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2310E1-785E-BB76-6C08-FBC6E65F2441}"/>
              </a:ext>
            </a:extLst>
          </p:cNvPr>
          <p:cNvSpPr/>
          <p:nvPr/>
        </p:nvSpPr>
        <p:spPr>
          <a:xfrm>
            <a:off x="1939520" y="2491665"/>
            <a:ext cx="1683175" cy="6900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Médecin généraliste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2E64D81-108A-3F24-D561-4FAC846A7BF9}"/>
              </a:ext>
            </a:extLst>
          </p:cNvPr>
          <p:cNvSpPr/>
          <p:nvPr/>
        </p:nvSpPr>
        <p:spPr>
          <a:xfrm>
            <a:off x="1939520" y="3404360"/>
            <a:ext cx="1683175" cy="6900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Spécialiste obésité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D770C6-8393-B631-BD6C-985A21F83DFD}"/>
              </a:ext>
            </a:extLst>
          </p:cNvPr>
          <p:cNvSpPr/>
          <p:nvPr/>
        </p:nvSpPr>
        <p:spPr>
          <a:xfrm>
            <a:off x="1939519" y="4317055"/>
            <a:ext cx="1683175" cy="6900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Spécialiste obésité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A2C105-F206-C4C5-D588-C9366C9B7673}"/>
              </a:ext>
            </a:extLst>
          </p:cNvPr>
          <p:cNvSpPr/>
          <p:nvPr/>
        </p:nvSpPr>
        <p:spPr>
          <a:xfrm>
            <a:off x="3786899" y="2491665"/>
            <a:ext cx="3459530" cy="6900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Ambulatoire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5B2C19E-B89F-435B-D286-076927E35369}"/>
              </a:ext>
            </a:extLst>
          </p:cNvPr>
          <p:cNvSpPr/>
          <p:nvPr/>
        </p:nvSpPr>
        <p:spPr>
          <a:xfrm>
            <a:off x="3786899" y="3404360"/>
            <a:ext cx="3459530" cy="6900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  <a:latin typeface="Montserrat" panose="00000500000000000000" pitchFamily="2" charset="0"/>
              </a:rPr>
              <a:t>Hospitalier / réhabilitation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4B7134-E69B-DB04-18A2-60A85738FAA7}"/>
              </a:ext>
            </a:extLst>
          </p:cNvPr>
          <p:cNvSpPr/>
          <p:nvPr/>
        </p:nvSpPr>
        <p:spPr>
          <a:xfrm>
            <a:off x="3786899" y="4317055"/>
            <a:ext cx="3459530" cy="690026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1026" name="Picture 2" descr="Centre spécialisé de l'obésité - Lyon Sauvegarde">
            <a:extLst>
              <a:ext uri="{FF2B5EF4-FFF2-40B4-BE49-F238E27FC236}">
                <a16:creationId xmlns:a16="http://schemas.microsoft.com/office/drawing/2014/main" id="{43041856-9C28-C0CD-1082-90FFCCB50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562" y="4364243"/>
            <a:ext cx="1034203" cy="622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AC46590-CA43-A0FF-C196-FB01ACD7BA91}"/>
              </a:ext>
            </a:extLst>
          </p:cNvPr>
          <p:cNvSpPr/>
          <p:nvPr/>
        </p:nvSpPr>
        <p:spPr>
          <a:xfrm>
            <a:off x="6195267" y="2464969"/>
            <a:ext cx="1754010" cy="6900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sz="900" b="1" dirty="0">
                <a:solidFill>
                  <a:schemeClr val="tx1"/>
                </a:solidFill>
                <a:latin typeface="Montserrat" panose="00000500000000000000" pitchFamily="2" charset="0"/>
              </a:rPr>
              <a:t>APA</a:t>
            </a:r>
          </a:p>
          <a:p>
            <a:r>
              <a:rPr lang="fr-FR" sz="900" b="1" dirty="0">
                <a:solidFill>
                  <a:schemeClr val="tx1"/>
                </a:solidFill>
                <a:latin typeface="Montserrat" panose="00000500000000000000" pitchFamily="2" charset="0"/>
              </a:rPr>
              <a:t>Diététicien</a:t>
            </a:r>
          </a:p>
          <a:p>
            <a:r>
              <a:rPr lang="fr-FR" sz="900" b="1" dirty="0">
                <a:solidFill>
                  <a:schemeClr val="tx1"/>
                </a:solidFill>
                <a:latin typeface="Montserrat" panose="00000500000000000000" pitchFamily="2" charset="0"/>
              </a:rPr>
              <a:t>Infirmière</a:t>
            </a:r>
          </a:p>
          <a:p>
            <a:r>
              <a:rPr lang="fr-FR" sz="900" b="1" dirty="0">
                <a:solidFill>
                  <a:schemeClr val="tx1"/>
                </a:solidFill>
                <a:latin typeface="Montserrat" panose="00000500000000000000" pitchFamily="2" charset="0"/>
              </a:rPr>
              <a:t>Kiné</a:t>
            </a:r>
          </a:p>
          <a:p>
            <a:r>
              <a:rPr lang="fr-FR" sz="900" b="1" dirty="0">
                <a:solidFill>
                  <a:schemeClr val="tx1"/>
                </a:solidFill>
                <a:latin typeface="Montserrat" panose="00000500000000000000" pitchFamily="2" charset="0"/>
              </a:rPr>
              <a:t>Psy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18EB993-3872-11AE-DE0B-75B719EEF190}"/>
              </a:ext>
            </a:extLst>
          </p:cNvPr>
          <p:cNvSpPr/>
          <p:nvPr/>
        </p:nvSpPr>
        <p:spPr>
          <a:xfrm>
            <a:off x="7308526" y="2488705"/>
            <a:ext cx="4438511" cy="6900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Font typeface="+mj-lt"/>
              <a:buAutoNum type="arabicPeriod"/>
            </a:pPr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Stabilisation du poids</a:t>
            </a:r>
          </a:p>
          <a:p>
            <a:pPr marL="228600" indent="-228600">
              <a:buFont typeface="+mj-lt"/>
              <a:buAutoNum type="arabicPeriod"/>
            </a:pPr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Diminution tour de taille 88/102 cm</a:t>
            </a:r>
          </a:p>
          <a:p>
            <a:pPr marL="228600" indent="-228600">
              <a:buFont typeface="+mj-lt"/>
              <a:buAutoNum type="arabicPeriod"/>
            </a:pPr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Maintien du poids et amélioration condition physique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1DB86EA-C63E-05E7-3B53-529A34A3F0DF}"/>
              </a:ext>
            </a:extLst>
          </p:cNvPr>
          <p:cNvSpPr/>
          <p:nvPr/>
        </p:nvSpPr>
        <p:spPr>
          <a:xfrm>
            <a:off x="7308525" y="3404360"/>
            <a:ext cx="4438511" cy="690026"/>
          </a:xfrm>
          <a:prstGeom prst="rect">
            <a:avLst/>
          </a:prstGeom>
          <a:solidFill>
            <a:srgbClr val="FFFF00">
              <a:alpha val="14902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Font typeface="+mj-lt"/>
              <a:buAutoNum type="arabicPeriod"/>
            </a:pPr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Perte de poids individualisée</a:t>
            </a:r>
          </a:p>
          <a:p>
            <a:pPr marL="228600" indent="-228600">
              <a:buFont typeface="+mj-lt"/>
              <a:buAutoNum type="arabicPeriod"/>
            </a:pPr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Traitement des comorbidités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6DC325F-5E59-AC2A-436C-3767F4719DD7}"/>
              </a:ext>
            </a:extLst>
          </p:cNvPr>
          <p:cNvSpPr/>
          <p:nvPr/>
        </p:nvSpPr>
        <p:spPr>
          <a:xfrm>
            <a:off x="7308525" y="4317055"/>
            <a:ext cx="4438511" cy="690026"/>
          </a:xfrm>
          <a:prstGeom prst="rect">
            <a:avLst/>
          </a:prstGeom>
          <a:solidFill>
            <a:srgbClr val="FBE3D6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Font typeface="+mj-lt"/>
              <a:buAutoNum type="arabicPeriod"/>
            </a:pPr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Casser le cycle de l’aggravation clinique et du poids</a:t>
            </a:r>
          </a:p>
          <a:p>
            <a:pPr marL="228600" indent="-228600">
              <a:buFont typeface="+mj-lt"/>
              <a:buAutoNum type="arabicPeriod"/>
            </a:pPr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Perte de poids individualisée</a:t>
            </a:r>
          </a:p>
        </p:txBody>
      </p:sp>
      <p:sp>
        <p:nvSpPr>
          <p:cNvPr id="20" name="Sous-titre 2">
            <a:extLst>
              <a:ext uri="{FF2B5EF4-FFF2-40B4-BE49-F238E27FC236}">
                <a16:creationId xmlns:a16="http://schemas.microsoft.com/office/drawing/2014/main" id="{44D46211-164E-6302-E681-5F42CCA42492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HAS,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recommendations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de bonnes pratiques, 2022</a:t>
            </a:r>
          </a:p>
        </p:txBody>
      </p:sp>
    </p:spTree>
    <p:extLst>
      <p:ext uri="{BB962C8B-B14F-4D97-AF65-F5344CB8AC3E}">
        <p14:creationId xmlns:p14="http://schemas.microsoft.com/office/powerpoint/2010/main" val="34213172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BCF6F-FCA5-DDA3-4800-CD70B3715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E3AECD-FFFF-8966-A902-3CDED8159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les thérapeutiques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00437AB8-E59A-3D77-FDB2-50B727AB0177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A1886CDF-9E57-CAD7-B346-88C114008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BEE7B20-B8D2-8E29-739B-D1575B1A9D70}"/>
              </a:ext>
            </a:extLst>
          </p:cNvPr>
          <p:cNvSpPr/>
          <p:nvPr/>
        </p:nvSpPr>
        <p:spPr>
          <a:xfrm>
            <a:off x="380504" y="1465409"/>
            <a:ext cx="1651545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3" name="Complément 2">
                <a:extLst>
                  <a:ext uri="{FF2B5EF4-FFF2-40B4-BE49-F238E27FC236}">
                    <a16:creationId xmlns:a16="http://schemas.microsoft.com/office/drawing/2014/main" id="{888B75BA-C20B-FCC1-DD2A-13CDE6A021D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29835152"/>
                  </p:ext>
                </p:extLst>
              </p:nvPr>
            </p:nvGraphicFramePr>
            <p:xfrm>
              <a:off x="1809750" y="1558205"/>
              <a:ext cx="8572500" cy="47625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3" name="Complément 2">
                <a:extLst>
                  <a:ext uri="{FF2B5EF4-FFF2-40B4-BE49-F238E27FC236}">
                    <a16:creationId xmlns:a16="http://schemas.microsoft.com/office/drawing/2014/main" id="{888B75BA-C20B-FCC1-DD2A-13CDE6A021D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09750" y="1558205"/>
                <a:ext cx="8572500" cy="47625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852137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46EEA-2F1F-4A3E-3585-74A020E53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556E8A-2ED7-DC32-9F28-28EB6FF98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les thérapeutiques</a:t>
            </a: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B94ACE41-4728-770A-7446-0D5242BB4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587A641-95DD-9602-8582-E0A2EA4AAB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0404720"/>
              </p:ext>
            </p:extLst>
          </p:nvPr>
        </p:nvGraphicFramePr>
        <p:xfrm>
          <a:off x="1257578" y="1690688"/>
          <a:ext cx="5174827" cy="45330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E9F5C78C-02A1-F054-6C3D-865928A6EF7C}"/>
              </a:ext>
            </a:extLst>
          </p:cNvPr>
          <p:cNvSpPr/>
          <p:nvPr/>
        </p:nvSpPr>
        <p:spPr>
          <a:xfrm>
            <a:off x="6608465" y="5430570"/>
            <a:ext cx="1193849" cy="6900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B5E652-F2C2-B36B-7962-03C5F054F075}"/>
              </a:ext>
            </a:extLst>
          </p:cNvPr>
          <p:cNvSpPr/>
          <p:nvPr/>
        </p:nvSpPr>
        <p:spPr>
          <a:xfrm>
            <a:off x="7983451" y="5428368"/>
            <a:ext cx="1193849" cy="690026"/>
          </a:xfrm>
          <a:prstGeom prst="rect">
            <a:avLst/>
          </a:prstGeom>
          <a:solidFill>
            <a:srgbClr val="FFFF00">
              <a:alpha val="3098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02C863-D5CA-C332-7B06-BAFB329FB637}"/>
              </a:ext>
            </a:extLst>
          </p:cNvPr>
          <p:cNvSpPr/>
          <p:nvPr/>
        </p:nvSpPr>
        <p:spPr>
          <a:xfrm>
            <a:off x="9358437" y="5436349"/>
            <a:ext cx="1193849" cy="6900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3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E5AC2EB-B6B9-F6C1-D90D-1E176BA32D26}"/>
              </a:ext>
            </a:extLst>
          </p:cNvPr>
          <p:cNvSpPr/>
          <p:nvPr/>
        </p:nvSpPr>
        <p:spPr>
          <a:xfrm>
            <a:off x="6608465" y="4491476"/>
            <a:ext cx="1193849" cy="6900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ED1037-B4BD-CBFF-4E19-68712213EA42}"/>
              </a:ext>
            </a:extLst>
          </p:cNvPr>
          <p:cNvSpPr/>
          <p:nvPr/>
        </p:nvSpPr>
        <p:spPr>
          <a:xfrm>
            <a:off x="7983451" y="2706521"/>
            <a:ext cx="1193849" cy="690026"/>
          </a:xfrm>
          <a:prstGeom prst="rect">
            <a:avLst/>
          </a:prstGeom>
          <a:solidFill>
            <a:srgbClr val="FFFF00">
              <a:alpha val="3098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BC7CA0A-E015-B086-4950-C92DE2832571}"/>
              </a:ext>
            </a:extLst>
          </p:cNvPr>
          <p:cNvSpPr/>
          <p:nvPr/>
        </p:nvSpPr>
        <p:spPr>
          <a:xfrm>
            <a:off x="9358437" y="2714502"/>
            <a:ext cx="1193849" cy="6900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212DB5-0C9F-07BC-0A50-10C26E90A471}"/>
              </a:ext>
            </a:extLst>
          </p:cNvPr>
          <p:cNvSpPr/>
          <p:nvPr/>
        </p:nvSpPr>
        <p:spPr>
          <a:xfrm>
            <a:off x="7983451" y="1849245"/>
            <a:ext cx="1193849" cy="690026"/>
          </a:xfrm>
          <a:prstGeom prst="rect">
            <a:avLst/>
          </a:prstGeom>
          <a:solidFill>
            <a:srgbClr val="FFFF00">
              <a:alpha val="3098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8EFE989-B41A-B882-49C3-04173B726E62}"/>
              </a:ext>
            </a:extLst>
          </p:cNvPr>
          <p:cNvSpPr/>
          <p:nvPr/>
        </p:nvSpPr>
        <p:spPr>
          <a:xfrm>
            <a:off x="9358437" y="1857226"/>
            <a:ext cx="1193849" cy="6900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3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36C0D5C-1C52-AF48-2350-AB69CAD34FAE}"/>
              </a:ext>
            </a:extLst>
          </p:cNvPr>
          <p:cNvSpPr txBox="1"/>
          <p:nvPr/>
        </p:nvSpPr>
        <p:spPr>
          <a:xfrm>
            <a:off x="10572977" y="1986509"/>
            <a:ext cx="1588897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/>
              <a:t>IMC &gt; 35 + comorbidités</a:t>
            </a:r>
          </a:p>
          <a:p>
            <a:r>
              <a:rPr lang="fr-FR" sz="1050" dirty="0"/>
              <a:t>IMC &gt; 40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DB2B3DB-BC3F-FA6D-2E4E-7A14F1BF1BE4}"/>
              </a:ext>
            </a:extLst>
          </p:cNvPr>
          <p:cNvSpPr txBox="1"/>
          <p:nvPr/>
        </p:nvSpPr>
        <p:spPr>
          <a:xfrm>
            <a:off x="10614324" y="2762993"/>
            <a:ext cx="1577676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/>
              <a:t>IMC &gt; 30</a:t>
            </a:r>
          </a:p>
          <a:p>
            <a:r>
              <a:rPr lang="fr-FR" sz="1050" dirty="0"/>
              <a:t>IMC &gt; 27 + </a:t>
            </a:r>
            <a:r>
              <a:rPr lang="fr-FR" sz="1050" dirty="0" err="1"/>
              <a:t>prrévention</a:t>
            </a:r>
            <a:r>
              <a:rPr lang="fr-FR" sz="1050" dirty="0"/>
              <a:t> II</a:t>
            </a:r>
          </a:p>
          <a:p>
            <a:r>
              <a:rPr lang="fr-FR" sz="1050" dirty="0"/>
              <a:t>Médecin de l’obésité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D1A2950-6D07-4DE5-83F4-87216220188A}"/>
              </a:ext>
            </a:extLst>
          </p:cNvPr>
          <p:cNvSpPr/>
          <p:nvPr/>
        </p:nvSpPr>
        <p:spPr>
          <a:xfrm>
            <a:off x="6608464" y="3612201"/>
            <a:ext cx="3943822" cy="690026"/>
          </a:xfrm>
          <a:prstGeom prst="rect">
            <a:avLst/>
          </a:prstGeom>
          <a:solidFill>
            <a:schemeClr val="accent5">
              <a:lumMod val="20000"/>
              <a:lumOff val="80000"/>
              <a:alpha val="3098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  <a:latin typeface="Montserrat" panose="00000500000000000000" pitchFamily="2" charset="0"/>
              </a:rPr>
              <a:t>Selon évaluation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5527309-E589-E479-D206-988E94E3A238}"/>
              </a:ext>
            </a:extLst>
          </p:cNvPr>
          <p:cNvSpPr/>
          <p:nvPr/>
        </p:nvSpPr>
        <p:spPr>
          <a:xfrm>
            <a:off x="7983451" y="4492225"/>
            <a:ext cx="1193849" cy="690026"/>
          </a:xfrm>
          <a:prstGeom prst="rect">
            <a:avLst/>
          </a:prstGeom>
          <a:solidFill>
            <a:srgbClr val="FFFF00">
              <a:alpha val="3098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2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2786124-5FD9-61F1-2A2E-1314B7726FE8}"/>
              </a:ext>
            </a:extLst>
          </p:cNvPr>
          <p:cNvSpPr/>
          <p:nvPr/>
        </p:nvSpPr>
        <p:spPr>
          <a:xfrm>
            <a:off x="9358437" y="4500206"/>
            <a:ext cx="1193849" cy="6900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tx1"/>
                </a:solidFill>
                <a:latin typeface="Montserrat" panose="00000500000000000000" pitchFamily="2" charset="0"/>
              </a:rPr>
              <a:t>3</a:t>
            </a:r>
          </a:p>
        </p:txBody>
      </p:sp>
      <p:sp>
        <p:nvSpPr>
          <p:cNvPr id="22" name="Sous-titre 2">
            <a:extLst>
              <a:ext uri="{FF2B5EF4-FFF2-40B4-BE49-F238E27FC236}">
                <a16:creationId xmlns:a16="http://schemas.microsoft.com/office/drawing/2014/main" id="{EDE94D85-EA88-D923-3F40-023702771086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HAS,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recommendations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de bonnes pratiques, 2022</a:t>
            </a:r>
          </a:p>
        </p:txBody>
      </p:sp>
    </p:spTree>
    <p:extLst>
      <p:ext uri="{BB962C8B-B14F-4D97-AF65-F5344CB8AC3E}">
        <p14:creationId xmlns:p14="http://schemas.microsoft.com/office/powerpoint/2010/main" val="19211875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23B99-0BE2-1B06-0B90-9D561B12A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7E0CA2-B3E3-ECC9-AE35-FB21246CC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à propos de l’activité physique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BAF6EDE3-D2B8-7985-9A6F-9722E94C9A45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DB982001-6813-1140-BCB7-4235852E99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3" name="Complément 2">
                <a:extLst>
                  <a:ext uri="{FF2B5EF4-FFF2-40B4-BE49-F238E27FC236}">
                    <a16:creationId xmlns:a16="http://schemas.microsoft.com/office/drawing/2014/main" id="{00916A5D-37DC-3A12-29F5-008C8CDA7D2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23914931"/>
                  </p:ext>
                </p:extLst>
              </p:nvPr>
            </p:nvGraphicFramePr>
            <p:xfrm>
              <a:off x="1809750" y="1526720"/>
              <a:ext cx="8572500" cy="47625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3" name="Complément 2">
                <a:extLst>
                  <a:ext uri="{FF2B5EF4-FFF2-40B4-BE49-F238E27FC236}">
                    <a16:creationId xmlns:a16="http://schemas.microsoft.com/office/drawing/2014/main" id="{00916A5D-37DC-3A12-29F5-008C8CDA7D2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09750" y="1526720"/>
                <a:ext cx="8572500" cy="47625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49958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226524-DE73-803A-AAD7-794BD3F00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liens et conflits d’intérêts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F3CBEE1B-9284-0020-A65E-004D4E076E82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https://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www.transparence.sante.gouv.fr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/pages/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infosbeneficiaires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/?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refine.id_beneficiaire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=303167</a:t>
            </a: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263B7CE7-9328-75B9-D946-2304AD90F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18D931D-F5F7-CD95-098E-2E7C21A212C8}"/>
              </a:ext>
            </a:extLst>
          </p:cNvPr>
          <p:cNvSpPr/>
          <p:nvPr/>
        </p:nvSpPr>
        <p:spPr>
          <a:xfrm>
            <a:off x="838200" y="1641915"/>
            <a:ext cx="10477500" cy="448523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Montserrat" panose="00000500000000000000" pitchFamily="2" charset="0"/>
              </a:rPr>
              <a:t>Liens d’intérêts multiples et conflits d’intérêts pour la présentation avec Novo </a:t>
            </a:r>
            <a:r>
              <a:rPr lang="fr-FR" b="1" dirty="0" err="1">
                <a:solidFill>
                  <a:schemeClr val="tx1"/>
                </a:solidFill>
                <a:latin typeface="Montserrat" panose="00000500000000000000" pitchFamily="2" charset="0"/>
              </a:rPr>
              <a:t>Nordisk</a:t>
            </a:r>
            <a:endParaRPr lang="fr-FR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endParaRPr lang="fr-FR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endParaRPr lang="fr-FR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9DB0F2B-6316-7917-4256-4EBB052E3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7746" y="2342733"/>
            <a:ext cx="6176507" cy="3634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797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8703A-ABCA-101E-9AA1-E2E5FCC47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A07C5B-DF08-C484-EFD6-37C96C8DD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à propos de l’activité physique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83C47909-7AB0-05D7-322A-D13B637D74A7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57465389-4523-06E2-A0D3-DD0CA0A703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185805B-93A2-647E-A420-FF93A4D5724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6712"/>
          <a:stretch/>
        </p:blipFill>
        <p:spPr>
          <a:xfrm>
            <a:off x="9662002" y="2294181"/>
            <a:ext cx="2106875" cy="194934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D3EEB61-4F1D-8934-0799-562E3FF35CE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67" t="2236" r="41733" b="49806"/>
          <a:stretch/>
        </p:blipFill>
        <p:spPr>
          <a:xfrm>
            <a:off x="8121130" y="4360469"/>
            <a:ext cx="3647747" cy="164106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4ABF6B0-D92E-D84F-6590-536DADBAD97A}"/>
              </a:ext>
            </a:extLst>
          </p:cNvPr>
          <p:cNvSpPr/>
          <p:nvPr/>
        </p:nvSpPr>
        <p:spPr>
          <a:xfrm>
            <a:off x="10735748" y="5587470"/>
            <a:ext cx="521921" cy="379774"/>
          </a:xfrm>
          <a:prstGeom prst="rect">
            <a:avLst/>
          </a:prstGeom>
          <a:solidFill>
            <a:srgbClr val="FF0000">
              <a:alpha val="12157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92873D0-05AB-2A10-4399-89DC56D8A8D6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Look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ahead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, NEJM, 2013 – Look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ahead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, Lancet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Diabetes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Endocrinal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, 2016 –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Oppert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Int J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Obes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(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Lond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) 2024 –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Oppert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Eur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J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Intern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Med, 2021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A4070B-916D-4661-5BDD-F64689118729}"/>
              </a:ext>
            </a:extLst>
          </p:cNvPr>
          <p:cNvSpPr/>
          <p:nvPr/>
        </p:nvSpPr>
        <p:spPr>
          <a:xfrm>
            <a:off x="255282" y="2294672"/>
            <a:ext cx="2250567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resistance</a:t>
            </a:r>
            <a:r>
              <a:rPr lang="fr-FR" sz="1100" b="1" dirty="0">
                <a:solidFill>
                  <a:schemeClr val="bg1"/>
                </a:solidFill>
                <a:latin typeface="Montserrat" panose="00000500000000000000" pitchFamily="2" charset="0"/>
              </a:rPr>
              <a:t> training</a:t>
            </a:r>
          </a:p>
          <a:p>
            <a:pPr algn="ctr"/>
            <a:r>
              <a:rPr lang="fr-FR" sz="11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moderate</a:t>
            </a:r>
            <a:r>
              <a:rPr lang="fr-FR" sz="1100" b="1" dirty="0">
                <a:solidFill>
                  <a:schemeClr val="bg1"/>
                </a:solidFill>
                <a:latin typeface="Montserrat" panose="00000500000000000000" pitchFamily="2" charset="0"/>
              </a:rPr>
              <a:t> to high </a:t>
            </a:r>
            <a:r>
              <a:rPr lang="fr-FR" sz="11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intensity</a:t>
            </a:r>
            <a:endParaRPr lang="fr-FR" sz="1100" b="1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C2BAC0-03E9-BFB6-97CA-5BBD0C2D25CC}"/>
              </a:ext>
            </a:extLst>
          </p:cNvPr>
          <p:cNvSpPr/>
          <p:nvPr/>
        </p:nvSpPr>
        <p:spPr>
          <a:xfrm>
            <a:off x="255282" y="3329131"/>
            <a:ext cx="2250567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aerobic</a:t>
            </a:r>
            <a:r>
              <a:rPr lang="fr-FR" sz="1100" b="1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11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exercise</a:t>
            </a:r>
            <a:endParaRPr lang="fr-FR" sz="1100" b="1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1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moderate</a:t>
            </a:r>
            <a:r>
              <a:rPr lang="fr-FR" sz="1100" b="1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r>
              <a:rPr lang="fr-FR" sz="1100" b="1" dirty="0" err="1">
                <a:solidFill>
                  <a:schemeClr val="bg1"/>
                </a:solidFill>
                <a:latin typeface="Montserrat" panose="00000500000000000000" pitchFamily="2" charset="0"/>
              </a:rPr>
              <a:t>intensity</a:t>
            </a:r>
            <a:endParaRPr lang="fr-FR" sz="1100" b="1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B01709-25A1-4ADC-574A-59DB5B15470B}"/>
              </a:ext>
            </a:extLst>
          </p:cNvPr>
          <p:cNvSpPr/>
          <p:nvPr/>
        </p:nvSpPr>
        <p:spPr>
          <a:xfrm>
            <a:off x="255282" y="1717723"/>
            <a:ext cx="2250567" cy="45688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-2 à -3 kg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1F63BE6-59F7-BCA6-36E2-D9CF9B34FEBC}"/>
              </a:ext>
            </a:extLst>
          </p:cNvPr>
          <p:cNvSpPr/>
          <p:nvPr/>
        </p:nvSpPr>
        <p:spPr>
          <a:xfrm>
            <a:off x="2612999" y="2294672"/>
            <a:ext cx="2250567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Abdominal </a:t>
            </a:r>
            <a:r>
              <a:rPr lang="fr-FR" sz="1100" b="1" dirty="0" err="1">
                <a:solidFill>
                  <a:schemeClr val="tx1"/>
                </a:solidFill>
                <a:latin typeface="Montserrat" panose="00000500000000000000" pitchFamily="2" charset="0"/>
              </a:rPr>
              <a:t>visceral</a:t>
            </a:r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 fat </a:t>
            </a:r>
            <a:r>
              <a:rPr lang="fr-FR" sz="1100" b="1" dirty="0" err="1">
                <a:solidFill>
                  <a:schemeClr val="tx1"/>
                </a:solidFill>
                <a:latin typeface="Montserrat" panose="00000500000000000000" pitchFamily="2" charset="0"/>
              </a:rPr>
              <a:t>loss</a:t>
            </a:r>
            <a:endParaRPr lang="fr-FR" sz="11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Fat free mass </a:t>
            </a:r>
            <a:r>
              <a:rPr lang="fr-FR" sz="1100" b="1" dirty="0" err="1">
                <a:solidFill>
                  <a:schemeClr val="tx1"/>
                </a:solidFill>
                <a:latin typeface="Montserrat" panose="00000500000000000000" pitchFamily="2" charset="0"/>
              </a:rPr>
              <a:t>preservation</a:t>
            </a:r>
            <a:endParaRPr lang="fr-FR" sz="1100" b="1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DFC1CAD-4E55-642E-714D-00875A101B72}"/>
              </a:ext>
            </a:extLst>
          </p:cNvPr>
          <p:cNvSpPr/>
          <p:nvPr/>
        </p:nvSpPr>
        <p:spPr>
          <a:xfrm>
            <a:off x="2612999" y="3343736"/>
            <a:ext cx="2250567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↑ sensibilité insuline</a:t>
            </a:r>
          </a:p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↑ contrôle glycémique</a:t>
            </a:r>
          </a:p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↓ pression artérielle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ABF6D96-B0B2-345D-CF00-912F36107B27}"/>
              </a:ext>
            </a:extLst>
          </p:cNvPr>
          <p:cNvSpPr/>
          <p:nvPr/>
        </p:nvSpPr>
        <p:spPr>
          <a:xfrm>
            <a:off x="4970716" y="2308918"/>
            <a:ext cx="2250567" cy="1949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Physical </a:t>
            </a:r>
            <a:r>
              <a:rPr lang="fr-FR" sz="1100" b="1" dirty="0" err="1">
                <a:solidFill>
                  <a:schemeClr val="tx1"/>
                </a:solidFill>
                <a:latin typeface="Montserrat" panose="00000500000000000000" pitchFamily="2" charset="0"/>
              </a:rPr>
              <a:t>activity</a:t>
            </a:r>
            <a:endParaRPr lang="fr-FR" sz="11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100" b="1" dirty="0" err="1">
                <a:solidFill>
                  <a:schemeClr val="tx1"/>
                </a:solidFill>
                <a:latin typeface="Montserrat" panose="00000500000000000000" pitchFamily="2" charset="0"/>
              </a:rPr>
              <a:t>Exercise</a:t>
            </a:r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 training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AD54F65-AB81-2C31-A0C8-28E0B875931A}"/>
              </a:ext>
            </a:extLst>
          </p:cNvPr>
          <p:cNvSpPr/>
          <p:nvPr/>
        </p:nvSpPr>
        <p:spPr>
          <a:xfrm>
            <a:off x="4970715" y="4370039"/>
            <a:ext cx="2250567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↑ muscle </a:t>
            </a:r>
            <a:r>
              <a:rPr lang="fr-FR" sz="1100" b="1" dirty="0" err="1">
                <a:solidFill>
                  <a:schemeClr val="tx1"/>
                </a:solidFill>
                <a:latin typeface="Montserrat" panose="00000500000000000000" pitchFamily="2" charset="0"/>
              </a:rPr>
              <a:t>strength</a:t>
            </a:r>
            <a:endParaRPr lang="fr-FR" sz="1100" b="1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↑ capacité cardiorespiratoire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E571F2C-409D-18A9-6637-FF862967A38F}"/>
              </a:ext>
            </a:extLst>
          </p:cNvPr>
          <p:cNvSpPr/>
          <p:nvPr/>
        </p:nvSpPr>
        <p:spPr>
          <a:xfrm>
            <a:off x="7328433" y="3340257"/>
            <a:ext cx="2250567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↑ qualité de vie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2906E72-D1C1-0E5F-6415-FFE6C10F6D49}"/>
              </a:ext>
            </a:extLst>
          </p:cNvPr>
          <p:cNvSpPr/>
          <p:nvPr/>
        </p:nvSpPr>
        <p:spPr>
          <a:xfrm>
            <a:off x="7328433" y="2308918"/>
            <a:ext cx="2250567" cy="914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↑ satiété</a:t>
            </a:r>
          </a:p>
          <a:p>
            <a:pPr algn="ctr"/>
            <a:r>
              <a:rPr lang="fr-FR" sz="1100" b="1" dirty="0">
                <a:solidFill>
                  <a:schemeClr val="tx1"/>
                </a:solidFill>
                <a:latin typeface="Montserrat" panose="00000500000000000000" pitchFamily="2" charset="0"/>
              </a:rPr>
              <a:t>↑ comportement alimentaire</a:t>
            </a:r>
          </a:p>
        </p:txBody>
      </p:sp>
    </p:spTree>
    <p:extLst>
      <p:ext uri="{BB962C8B-B14F-4D97-AF65-F5344CB8AC3E}">
        <p14:creationId xmlns:p14="http://schemas.microsoft.com/office/powerpoint/2010/main" val="27876720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79A14-AF84-D1EE-1BA0-E19FAB1B2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2521FD-FA2D-55CD-8A19-78B2A2990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à propos du </a:t>
            </a:r>
            <a:r>
              <a:rPr lang="fr-FR" b="1" dirty="0" err="1">
                <a:latin typeface="Montserrat" pitchFamily="2" charset="77"/>
              </a:rPr>
              <a:t>semaglutide</a:t>
            </a:r>
            <a:endParaRPr lang="fr-FR" b="1" dirty="0">
              <a:latin typeface="Montserrat" pitchFamily="2" charset="77"/>
            </a:endParaRP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FA43E011-5632-44D4-AB13-23BF5757FF97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05AB5D41-65CD-263A-E789-2D456B104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4" name="Complément 3">
                <a:extLst>
                  <a:ext uri="{FF2B5EF4-FFF2-40B4-BE49-F238E27FC236}">
                    <a16:creationId xmlns:a16="http://schemas.microsoft.com/office/drawing/2014/main" id="{8BA75E73-D030-7833-DA59-18BB7B6CF7F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21200540"/>
                  </p:ext>
                </p:extLst>
              </p:nvPr>
            </p:nvGraphicFramePr>
            <p:xfrm>
              <a:off x="1809750" y="1518012"/>
              <a:ext cx="8572500" cy="47625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4" name="Complément 3">
                <a:extLst>
                  <a:ext uri="{FF2B5EF4-FFF2-40B4-BE49-F238E27FC236}">
                    <a16:creationId xmlns:a16="http://schemas.microsoft.com/office/drawing/2014/main" id="{8BA75E73-D030-7833-DA59-18BB7B6CF7F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09750" y="1518012"/>
                <a:ext cx="8572500" cy="47625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836275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8AD38-30E2-679B-7EED-2D90CEBD4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3EEB89-FC3D-51B9-649C-488CBDA57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à propos du </a:t>
            </a:r>
            <a:r>
              <a:rPr lang="fr-FR" b="1" dirty="0" err="1">
                <a:latin typeface="Montserrat" pitchFamily="2" charset="77"/>
              </a:rPr>
              <a:t>semaglutide</a:t>
            </a:r>
            <a:endParaRPr lang="fr-FR" b="1" dirty="0">
              <a:latin typeface="Montserrat" pitchFamily="2" charset="77"/>
            </a:endParaRP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9835DF5-0886-0337-D263-A743BEDD8517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DC00CFC1-26A8-1765-E0AD-006499ACB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3" name="Complément 2">
                <a:extLst>
                  <a:ext uri="{FF2B5EF4-FFF2-40B4-BE49-F238E27FC236}">
                    <a16:creationId xmlns:a16="http://schemas.microsoft.com/office/drawing/2014/main" id="{8497B9DD-C314-1D51-CEE6-3C12CB6C3A3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96783046"/>
                  </p:ext>
                </p:extLst>
              </p:nvPr>
            </p:nvGraphicFramePr>
            <p:xfrm>
              <a:off x="1809750" y="1535429"/>
              <a:ext cx="8572500" cy="47625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3" name="Complément 2">
                <a:extLst>
                  <a:ext uri="{FF2B5EF4-FFF2-40B4-BE49-F238E27FC236}">
                    <a16:creationId xmlns:a16="http://schemas.microsoft.com/office/drawing/2014/main" id="{8497B9DD-C314-1D51-CEE6-3C12CB6C3A3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1809750" y="1535429"/>
                <a:ext cx="8572500" cy="47625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809656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D4C53-B801-5CD9-43A8-5F38F08CC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us-titre 2">
            <a:extLst>
              <a:ext uri="{FF2B5EF4-FFF2-40B4-BE49-F238E27FC236}">
                <a16:creationId xmlns:a16="http://schemas.microsoft.com/office/drawing/2014/main" id="{D9467AC7-8B4B-34DA-9B60-8458DCF4EC01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36E5B0B7-EFF0-9DDF-E985-D73D5A666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C46BDB4-4CF7-F9D6-41AD-FF68104776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14" t="814" r="50905" b="51791"/>
          <a:stretch/>
        </p:blipFill>
        <p:spPr>
          <a:xfrm>
            <a:off x="0" y="61605"/>
            <a:ext cx="3315429" cy="2681595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0235CA9D-904A-8CDB-E07A-6F1A169D4B1E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5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Kosiborod</a:t>
            </a:r>
            <a:r>
              <a:rPr lang="fr-FR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NEJM, 2023, 10.1056/NEJMoa2306963 // </a:t>
            </a:r>
            <a:r>
              <a:rPr lang="fr-FR" sz="105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Lincoff</a:t>
            </a:r>
            <a:r>
              <a:rPr lang="fr-FR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NEJM, 2023, 10.1056/NEJMoa2307563 // </a:t>
            </a:r>
            <a:r>
              <a:rPr lang="fr-FR" sz="105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Perkovic</a:t>
            </a:r>
            <a:r>
              <a:rPr lang="fr-FR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NEJM, 2024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765190D-5BFD-CDE6-B13F-E7CF5FEB9C0C}"/>
              </a:ext>
            </a:extLst>
          </p:cNvPr>
          <p:cNvSpPr/>
          <p:nvPr/>
        </p:nvSpPr>
        <p:spPr>
          <a:xfrm>
            <a:off x="4783776" y="1330052"/>
            <a:ext cx="2624447" cy="914400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err="1">
                <a:solidFill>
                  <a:schemeClr val="tx1"/>
                </a:solidFill>
              </a:rPr>
              <a:t>semaglutide</a:t>
            </a:r>
            <a:endParaRPr lang="fr-FR" b="1" dirty="0">
              <a:solidFill>
                <a:schemeClr val="tx1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7AC3CE5-B279-0434-312B-7C4EEC6134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470" y="2083058"/>
            <a:ext cx="682229" cy="997104"/>
          </a:xfrm>
          <a:prstGeom prst="rect">
            <a:avLst/>
          </a:prstGeom>
        </p:spPr>
      </p:pic>
      <p:pic>
        <p:nvPicPr>
          <p:cNvPr id="8" name="Picture 2" descr="Rein humain, gravure d'époque. Vieille illustration gravée ...">
            <a:extLst>
              <a:ext uri="{FF2B5EF4-FFF2-40B4-BE49-F238E27FC236}">
                <a16:creationId xmlns:a16="http://schemas.microsoft.com/office/drawing/2014/main" id="{DC8A5AB9-3A92-D9E1-D3E3-1B5C5728CE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81"/>
          <a:stretch/>
        </p:blipFill>
        <p:spPr bwMode="auto">
          <a:xfrm>
            <a:off x="8931300" y="2083058"/>
            <a:ext cx="734818" cy="99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01AB087-5E1B-1161-75E6-FB7B12A55256}"/>
              </a:ext>
            </a:extLst>
          </p:cNvPr>
          <p:cNvSpPr txBox="1"/>
          <p:nvPr/>
        </p:nvSpPr>
        <p:spPr>
          <a:xfrm>
            <a:off x="1627764" y="3195791"/>
            <a:ext cx="4821162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Montserrat" pitchFamily="2" charset="77"/>
              </a:rPr>
              <a:t>sustain-6 </a:t>
            </a:r>
            <a:r>
              <a:rPr lang="fr-FR" sz="1400" b="1" dirty="0" err="1">
                <a:latin typeface="Montserrat" pitchFamily="2" charset="77"/>
              </a:rPr>
              <a:t>semaglutide</a:t>
            </a:r>
            <a:r>
              <a:rPr lang="fr-FR" sz="1400" b="1" dirty="0">
                <a:latin typeface="Montserrat" pitchFamily="2" charset="77"/>
              </a:rPr>
              <a:t> 1mg</a:t>
            </a:r>
            <a:endParaRPr lang="fr-FR" sz="2000" b="1" dirty="0">
              <a:latin typeface="Montserrat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-26% CVD ou IDM ou AVC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patient diabétique II</a:t>
            </a:r>
            <a:endParaRPr lang="fr-FR" sz="2000" b="1" dirty="0">
              <a:latin typeface="Montserrat" pitchFamily="2" charset="77"/>
            </a:endParaRPr>
          </a:p>
          <a:p>
            <a:r>
              <a:rPr lang="fr-FR" sz="2000" b="1" dirty="0">
                <a:latin typeface="Montserrat" pitchFamily="2" charset="77"/>
              </a:rPr>
              <a:t>select </a:t>
            </a:r>
            <a:r>
              <a:rPr lang="fr-FR" sz="1400" b="1" dirty="0" err="1">
                <a:latin typeface="Montserrat" pitchFamily="2" charset="77"/>
              </a:rPr>
              <a:t>semaglutide</a:t>
            </a:r>
            <a:r>
              <a:rPr lang="fr-FR" sz="1400" b="1" dirty="0">
                <a:latin typeface="Montserrat" pitchFamily="2" charset="77"/>
              </a:rPr>
              <a:t> 2,4mg</a:t>
            </a:r>
            <a:endParaRPr lang="fr-FR" sz="2000" b="1" dirty="0">
              <a:latin typeface="Montserrat" pitchFamily="2" charset="77"/>
            </a:endParaRPr>
          </a:p>
          <a:p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-20% CVD ou IDM ou AVC</a:t>
            </a:r>
          </a:p>
          <a:p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patient &gt;27 en prévention II</a:t>
            </a:r>
          </a:p>
          <a:p>
            <a:r>
              <a:rPr lang="fr-FR" sz="2000" b="1" dirty="0" err="1">
                <a:latin typeface="Montserrat" pitchFamily="2" charset="77"/>
              </a:rPr>
              <a:t>step-hf-pef</a:t>
            </a:r>
            <a:r>
              <a:rPr lang="fr-FR" sz="2000" b="1" dirty="0">
                <a:latin typeface="Montserrat" pitchFamily="2" charset="77"/>
              </a:rPr>
              <a:t> </a:t>
            </a:r>
            <a:r>
              <a:rPr lang="fr-FR" sz="1400" b="1" dirty="0" err="1">
                <a:latin typeface="Montserrat" pitchFamily="2" charset="77"/>
              </a:rPr>
              <a:t>semaglutide</a:t>
            </a:r>
            <a:r>
              <a:rPr lang="fr-FR" sz="1400" b="1" dirty="0">
                <a:latin typeface="Montserrat" pitchFamily="2" charset="77"/>
              </a:rPr>
              <a:t> 2,4mg</a:t>
            </a:r>
            <a:endParaRPr lang="fr-FR" sz="2000" b="1" dirty="0">
              <a:latin typeface="Montserrat" pitchFamily="2" charset="77"/>
            </a:endParaRPr>
          </a:p>
          <a:p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+8 pts KCCQ-CSS</a:t>
            </a:r>
          </a:p>
          <a:p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patient &gt;30 + HF </a:t>
            </a:r>
            <a:r>
              <a:rPr lang="fr-FR" sz="14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pEF</a:t>
            </a:r>
            <a:endParaRPr lang="fr-FR" sz="1400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endParaRPr lang="fr-FR" sz="1400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D14C612-9C3A-2EF2-FCA8-5CF9FD5B3C94}"/>
              </a:ext>
            </a:extLst>
          </p:cNvPr>
          <p:cNvSpPr txBox="1"/>
          <p:nvPr/>
        </p:nvSpPr>
        <p:spPr>
          <a:xfrm>
            <a:off x="8006888" y="3195790"/>
            <a:ext cx="41851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Montserrat" pitchFamily="2" charset="77"/>
              </a:rPr>
              <a:t>sustain-6 </a:t>
            </a:r>
            <a:r>
              <a:rPr lang="fr-FR" sz="1400" b="1" dirty="0" err="1">
                <a:latin typeface="Montserrat" pitchFamily="2" charset="77"/>
              </a:rPr>
              <a:t>semaglutide</a:t>
            </a:r>
            <a:r>
              <a:rPr lang="fr-FR" sz="1400" b="1" dirty="0">
                <a:latin typeface="Montserrat" pitchFamily="2" charset="77"/>
              </a:rPr>
              <a:t> 1mg</a:t>
            </a:r>
          </a:p>
          <a:p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-36% new or </a:t>
            </a:r>
            <a:r>
              <a:rPr lang="fr-FR" sz="14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worsening</a:t>
            </a:r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 </a:t>
            </a:r>
            <a:r>
              <a:rPr lang="fr-FR" sz="14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nephropathy</a:t>
            </a:r>
            <a:endParaRPr lang="fr-FR" sz="1400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patient diabétique II</a:t>
            </a:r>
            <a:endParaRPr lang="fr-FR" sz="1400" b="1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r>
              <a:rPr lang="fr-FR" sz="2000" b="1" dirty="0">
                <a:latin typeface="Montserrat" pitchFamily="2" charset="77"/>
              </a:rPr>
              <a:t>flow </a:t>
            </a:r>
            <a:r>
              <a:rPr lang="fr-FR" sz="1400" b="1" dirty="0" err="1">
                <a:latin typeface="Montserrat" pitchFamily="2" charset="77"/>
              </a:rPr>
              <a:t>semaglutide</a:t>
            </a:r>
            <a:r>
              <a:rPr lang="fr-FR" sz="1400" b="1" dirty="0">
                <a:latin typeface="Montserrat" pitchFamily="2" charset="77"/>
              </a:rPr>
              <a:t> 1mg</a:t>
            </a:r>
            <a:endParaRPr lang="fr-FR" sz="2000" b="1" dirty="0">
              <a:latin typeface="Montserrat" pitchFamily="2" charset="77"/>
            </a:endParaRPr>
          </a:p>
          <a:p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-24% (-50% DFG; DFG&lt;15; </a:t>
            </a:r>
            <a:r>
              <a:rPr lang="fr-FR" sz="14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Dialysis</a:t>
            </a:r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</a:rPr>
              <a:t>; CVD; RD)</a:t>
            </a:r>
          </a:p>
          <a:p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patient diabétique II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+ CKD</a:t>
            </a:r>
          </a:p>
        </p:txBody>
      </p:sp>
      <p:cxnSp>
        <p:nvCxnSpPr>
          <p:cNvPr id="13" name="Connecteur en angle 12">
            <a:extLst>
              <a:ext uri="{FF2B5EF4-FFF2-40B4-BE49-F238E27FC236}">
                <a16:creationId xmlns:a16="http://schemas.microsoft.com/office/drawing/2014/main" id="{E5497D11-6EF3-90B3-7B65-5A5BB1501A45}"/>
              </a:ext>
            </a:extLst>
          </p:cNvPr>
          <p:cNvCxnSpPr>
            <a:cxnSpLocks/>
            <a:stCxn id="6" idx="1"/>
            <a:endCxn id="7" idx="0"/>
          </p:cNvCxnSpPr>
          <p:nvPr/>
        </p:nvCxnSpPr>
        <p:spPr>
          <a:xfrm rot="10800000" flipV="1">
            <a:off x="2919586" y="1787252"/>
            <a:ext cx="1864191" cy="295806"/>
          </a:xfrm>
          <a:prstGeom prst="bentConnector2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en angle 15">
            <a:extLst>
              <a:ext uri="{FF2B5EF4-FFF2-40B4-BE49-F238E27FC236}">
                <a16:creationId xmlns:a16="http://schemas.microsoft.com/office/drawing/2014/main" id="{3CE88B00-62FE-BC98-9BC6-DF1FB639C9E7}"/>
              </a:ext>
            </a:extLst>
          </p:cNvPr>
          <p:cNvCxnSpPr>
            <a:cxnSpLocks/>
            <a:stCxn id="6" idx="3"/>
            <a:endCxn id="8" idx="0"/>
          </p:cNvCxnSpPr>
          <p:nvPr/>
        </p:nvCxnSpPr>
        <p:spPr>
          <a:xfrm>
            <a:off x="7408223" y="1787252"/>
            <a:ext cx="1890486" cy="295806"/>
          </a:xfrm>
          <a:prstGeom prst="bentConnector2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54566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E421B-EF42-A2F0-2335-FD49EC83F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DFBE68-2216-92D1-55AB-05A2E7191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à propos du </a:t>
            </a:r>
            <a:r>
              <a:rPr lang="fr-FR" b="1" dirty="0" err="1">
                <a:latin typeface="Montserrat" pitchFamily="2" charset="77"/>
              </a:rPr>
              <a:t>tirzepatide</a:t>
            </a:r>
            <a:endParaRPr lang="fr-FR" b="1" dirty="0">
              <a:latin typeface="Montserrat" pitchFamily="2" charset="77"/>
            </a:endParaRP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6BBFE547-EA74-7086-D09C-1292CC9D494B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029EC1BE-5271-E09E-ED65-9C21AB4479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3" name="Complément 2">
                <a:extLst>
                  <a:ext uri="{FF2B5EF4-FFF2-40B4-BE49-F238E27FC236}">
                    <a16:creationId xmlns:a16="http://schemas.microsoft.com/office/drawing/2014/main" id="{1C0C795B-3BB9-0886-79AE-1FB96280758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86731167"/>
                  </p:ext>
                </p:extLst>
              </p:nvPr>
            </p:nvGraphicFramePr>
            <p:xfrm>
              <a:off x="1809750" y="1552846"/>
              <a:ext cx="8572500" cy="47625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3" name="Complément 2">
                <a:extLst>
                  <a:ext uri="{FF2B5EF4-FFF2-40B4-BE49-F238E27FC236}">
                    <a16:creationId xmlns:a16="http://schemas.microsoft.com/office/drawing/2014/main" id="{1C0C795B-3BB9-0886-79AE-1FB96280758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1809750" y="1552846"/>
                <a:ext cx="8572500" cy="47625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152474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766C2F-6E23-0081-0928-0AAB9C1795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754E97-E457-F69D-9850-7D0C90841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à propos du </a:t>
            </a:r>
            <a:r>
              <a:rPr lang="fr-FR" b="1" dirty="0" err="1">
                <a:latin typeface="Montserrat" pitchFamily="2" charset="77"/>
              </a:rPr>
              <a:t>tirzepatide</a:t>
            </a:r>
            <a:endParaRPr lang="fr-FR" b="1" dirty="0">
              <a:latin typeface="Montserrat" pitchFamily="2" charset="77"/>
            </a:endParaRP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6940D2AE-FAEF-D5B3-28A3-71C71F017D87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8331499B-81F3-9C7D-6D07-9C0300B661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4D11CB4-740E-15F8-9406-29701D4C2A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7951" y="2386147"/>
            <a:ext cx="4765849" cy="280279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E6FA659-5728-A1BE-1373-BBD47A0C74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478" y="1458924"/>
            <a:ext cx="5432165" cy="4988464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B147A401-756E-6AD9-DED3-CA8BAD9A5863}"/>
              </a:ext>
            </a:extLst>
          </p:cNvPr>
          <p:cNvSpPr txBox="1">
            <a:spLocks/>
          </p:cNvSpPr>
          <p:nvPr/>
        </p:nvSpPr>
        <p:spPr>
          <a:xfrm>
            <a:off x="0" y="6410471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5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Koskinas</a:t>
            </a:r>
            <a:r>
              <a:rPr lang="fr-FR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EHJ, 2024 – Packer, NEJM, 2025</a:t>
            </a:r>
          </a:p>
        </p:txBody>
      </p:sp>
    </p:spTree>
    <p:extLst>
      <p:ext uri="{BB962C8B-B14F-4D97-AF65-F5344CB8AC3E}">
        <p14:creationId xmlns:p14="http://schemas.microsoft.com/office/powerpoint/2010/main" val="1085325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F29AF-AEEE-2DDF-3223-70C8A8E5B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629DE1-1E89-780E-BF06-DCF3021D5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à propos de la chirurgie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1E72E467-AE64-25A5-3066-99B68D74B6AB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523EDBAA-A4C6-2AA4-D223-AC2E919F48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3" name="Complément 2">
                <a:extLst>
                  <a:ext uri="{FF2B5EF4-FFF2-40B4-BE49-F238E27FC236}">
                    <a16:creationId xmlns:a16="http://schemas.microsoft.com/office/drawing/2014/main" id="{BF5123FC-29C7-5D6C-7FBF-4B6DAA7C424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76576286"/>
                  </p:ext>
                </p:extLst>
              </p:nvPr>
            </p:nvGraphicFramePr>
            <p:xfrm>
              <a:off x="1809750" y="1587681"/>
              <a:ext cx="8572500" cy="47625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3" name="Complément 2">
                <a:extLst>
                  <a:ext uri="{FF2B5EF4-FFF2-40B4-BE49-F238E27FC236}">
                    <a16:creationId xmlns:a16="http://schemas.microsoft.com/office/drawing/2014/main" id="{BF5123FC-29C7-5D6C-7FBF-4B6DAA7C424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1809750" y="1587681"/>
                <a:ext cx="8572500" cy="47625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392289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E94BC-3041-634B-A7A1-82C6F799E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259B5B-9E61-C86C-6AC8-5001BDD6D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à propos de la chirurgie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7F7E9CEC-012D-77D7-504A-A0B8930DF2BD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551EC3E7-85B3-DE7F-7B35-7766097464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566A819-BA42-CB2E-0F2B-6693740584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6952" y="2134960"/>
            <a:ext cx="6017979" cy="258807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59FBE60-7AEA-55D2-194C-E312F80FF1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432" y="1988439"/>
            <a:ext cx="5289097" cy="2881122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8F1647B8-D12F-5202-A411-D3FCCD647CEC}"/>
              </a:ext>
            </a:extLst>
          </p:cNvPr>
          <p:cNvSpPr txBox="1">
            <a:spLocks/>
          </p:cNvSpPr>
          <p:nvPr/>
        </p:nvSpPr>
        <p:spPr>
          <a:xfrm>
            <a:off x="0" y="6410471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Sjöström JAMA 2012</a:t>
            </a:r>
          </a:p>
        </p:txBody>
      </p:sp>
    </p:spTree>
    <p:extLst>
      <p:ext uri="{BB962C8B-B14F-4D97-AF65-F5344CB8AC3E}">
        <p14:creationId xmlns:p14="http://schemas.microsoft.com/office/powerpoint/2010/main" val="7968390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D4AC5-EF2C-2F66-D422-AFEC553DD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5005EB-129A-36D8-1BCC-24DBE03DC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conclusion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13FD14E7-CADD-0BCC-4CEC-EB9FEDCF9CFA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5C20A40B-1918-13F8-C461-94B072965C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DEF53E6-1643-D79F-35E5-0AB7A1E08A0D}"/>
              </a:ext>
            </a:extLst>
          </p:cNvPr>
          <p:cNvSpPr txBox="1"/>
          <p:nvPr/>
        </p:nvSpPr>
        <p:spPr>
          <a:xfrm>
            <a:off x="838200" y="2274838"/>
            <a:ext cx="97340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b="1" dirty="0">
                <a:latin typeface="Montserrat" panose="00000500000000000000" pitchFamily="2" charset="0"/>
              </a:rPr>
              <a:t>maladie sévère, fréquente, et complexe</a:t>
            </a:r>
          </a:p>
          <a:p>
            <a:pPr marL="342900" indent="-342900">
              <a:buFont typeface="+mj-lt"/>
              <a:buAutoNum type="arabicPeriod"/>
            </a:pPr>
            <a:r>
              <a:rPr lang="fr-FR" b="1" dirty="0">
                <a:latin typeface="Montserrat" panose="00000500000000000000" pitchFamily="2" charset="0"/>
              </a:rPr>
              <a:t>dépistage IMC en </a:t>
            </a:r>
            <a:r>
              <a:rPr lang="fr-FR" b="1" dirty="0" err="1">
                <a:latin typeface="Montserrat" panose="00000500000000000000" pitchFamily="2" charset="0"/>
              </a:rPr>
              <a:t>cs</a:t>
            </a:r>
            <a:r>
              <a:rPr lang="fr-FR" b="1" dirty="0">
                <a:latin typeface="Montserrat" panose="00000500000000000000" pitchFamily="2" charset="0"/>
              </a:rPr>
              <a:t> / attention à la stigmatisation</a:t>
            </a:r>
          </a:p>
          <a:p>
            <a:pPr marL="342900" indent="-342900">
              <a:buFont typeface="+mj-lt"/>
              <a:buAutoNum type="arabicPeriod"/>
            </a:pPr>
            <a:r>
              <a:rPr lang="fr-FR" b="1" dirty="0">
                <a:latin typeface="Montserrat" panose="00000500000000000000" pitchFamily="2" charset="0"/>
              </a:rPr>
              <a:t>classification selon différents critères </a:t>
            </a:r>
          </a:p>
          <a:p>
            <a:pPr marL="342900" indent="-342900">
              <a:buFont typeface="+mj-lt"/>
              <a:buAutoNum type="arabicPeriod"/>
            </a:pPr>
            <a:r>
              <a:rPr lang="fr-FR" b="1" dirty="0">
                <a:latin typeface="Montserrat" panose="00000500000000000000" pitchFamily="2" charset="0"/>
              </a:rPr>
              <a:t>impact direct et médié sur les maladies cardiovasculaires</a:t>
            </a:r>
          </a:p>
          <a:p>
            <a:pPr marL="342900" indent="-342900">
              <a:buFont typeface="+mj-lt"/>
              <a:buAutoNum type="arabicPeriod"/>
            </a:pPr>
            <a:r>
              <a:rPr lang="fr-FR" b="1" dirty="0">
                <a:latin typeface="Montserrat" panose="00000500000000000000" pitchFamily="2" charset="0"/>
              </a:rPr>
              <a:t>prise en charge pluridisciplinaire nécessaire</a:t>
            </a:r>
          </a:p>
          <a:p>
            <a:pPr marL="342900" indent="-342900">
              <a:buFont typeface="+mj-lt"/>
              <a:buAutoNum type="arabicPeriod"/>
            </a:pPr>
            <a:r>
              <a:rPr lang="fr-FR" b="1" dirty="0">
                <a:latin typeface="Montserrat" panose="00000500000000000000" pitchFamily="2" charset="0"/>
              </a:rPr>
              <a:t>des traitements qui fonctionnent sur le poids et sur les comorbidités</a:t>
            </a:r>
          </a:p>
          <a:p>
            <a:pPr marL="342900" indent="-342900">
              <a:buFont typeface="+mj-lt"/>
              <a:buAutoNum type="arabicPeriod"/>
            </a:pPr>
            <a:r>
              <a:rPr lang="fr-FR" b="1" dirty="0">
                <a:latin typeface="Montserrat" panose="00000500000000000000" pitchFamily="2" charset="0"/>
              </a:rPr>
              <a:t>parcours de soins dédiés à simplifier sur la zone géographique</a:t>
            </a:r>
          </a:p>
          <a:p>
            <a:pPr marL="342900" indent="-342900">
              <a:buFont typeface="+mj-lt"/>
              <a:buAutoNum type="arabicPeriod"/>
            </a:pPr>
            <a:r>
              <a:rPr lang="fr-FR" b="1" dirty="0">
                <a:latin typeface="Montserrat" panose="00000500000000000000" pitchFamily="2" charset="0"/>
              </a:rPr>
              <a:t>le cardiologue a/à sa place dans la prise en charge</a:t>
            </a:r>
          </a:p>
        </p:txBody>
      </p:sp>
    </p:spTree>
    <p:extLst>
      <p:ext uri="{BB962C8B-B14F-4D97-AF65-F5344CB8AC3E}">
        <p14:creationId xmlns:p14="http://schemas.microsoft.com/office/powerpoint/2010/main" val="24774824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Titr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Contacts</a:t>
            </a:r>
          </a:p>
        </p:txBody>
      </p:sp>
      <p:sp>
        <p:nvSpPr>
          <p:cNvPr id="331" name="Espace réservé du contenu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  <a:p>
            <a:pPr marL="0" indent="0">
              <a:buSzTx/>
              <a:buFontTx/>
              <a:buNone/>
            </a:pPr>
            <a:endParaRPr dirty="0"/>
          </a:p>
          <a:p>
            <a:pPr marL="0" indent="0">
              <a:buSzTx/>
              <a:buFontTx/>
              <a:buNone/>
            </a:pPr>
            <a:endParaRPr dirty="0"/>
          </a:p>
          <a:p>
            <a:pPr marL="0" indent="0" algn="ctr">
              <a:buSzTx/>
              <a:buFontTx/>
              <a:buNone/>
              <a:defRPr b="1"/>
            </a:pPr>
            <a:endParaRPr dirty="0"/>
          </a:p>
          <a:p>
            <a:pPr marL="0" indent="0" algn="ctr">
              <a:buSzTx/>
              <a:buFontTx/>
              <a:buNone/>
              <a:defRPr b="1"/>
            </a:pPr>
            <a:r>
              <a:rPr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/>
              </a:rPr>
              <a:t>clement.becle@ccol-sauvegarde.fr</a:t>
            </a:r>
          </a:p>
          <a:p>
            <a:pPr marL="0" indent="0" algn="ctr">
              <a:buSzTx/>
              <a:buFontTx/>
              <a:buNone/>
              <a:defRPr b="1"/>
            </a:pPr>
            <a:r>
              <a:rPr dirty="0"/>
              <a:t>06 61 32 26 43</a:t>
            </a:r>
          </a:p>
        </p:txBody>
      </p:sp>
      <p:pic>
        <p:nvPicPr>
          <p:cNvPr id="332" name="logo_ccol.png" descr="logo_cco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3859" y="2345507"/>
            <a:ext cx="2521859" cy="1270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33" name="Image 5" descr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8140" y="2345507"/>
            <a:ext cx="1270001" cy="1270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8CB68-C598-7F44-0EE9-AC2A05D53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D41E00-F449-35DB-503E-989D95825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>
                <a:latin typeface="Montserrat" pitchFamily="2" charset="77"/>
              </a:rPr>
              <a:t>pour participer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CD40ECD-F639-AF14-A691-9D8D3B30C7E9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FFBB5CF1-4DBE-0C4D-CC51-EC3A78149D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3" name="Complément 2">
                <a:extLst>
                  <a:ext uri="{FF2B5EF4-FFF2-40B4-BE49-F238E27FC236}">
                    <a16:creationId xmlns:a16="http://schemas.microsoft.com/office/drawing/2014/main" id="{58DEF903-4A3E-E7A9-382E-995E049D353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91193138"/>
                  </p:ext>
                </p:extLst>
              </p:nvPr>
            </p:nvGraphicFramePr>
            <p:xfrm>
              <a:off x="1809750" y="1471749"/>
              <a:ext cx="8572500" cy="477234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3" name="Complément 2">
                <a:extLst>
                  <a:ext uri="{FF2B5EF4-FFF2-40B4-BE49-F238E27FC236}">
                    <a16:creationId xmlns:a16="http://schemas.microsoft.com/office/drawing/2014/main" id="{58DEF903-4A3E-E7A9-382E-995E049D353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1809750" y="1471749"/>
                <a:ext cx="8572500" cy="47723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42224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C9A3D-D5CB-4DCE-0098-542FBFF1C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85DEDC-DB22-E8E6-4D46-2FF183E4E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cas clinique cardiologique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92EBAA7-21A1-6450-BC8C-B3BF93F1E002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BC4B771B-D697-15CC-FDB5-5BCB2B9801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65876D0-9FC0-4775-CFA4-3FA4161AB688}"/>
              </a:ext>
            </a:extLst>
          </p:cNvPr>
          <p:cNvSpPr txBox="1"/>
          <p:nvPr/>
        </p:nvSpPr>
        <p:spPr>
          <a:xfrm>
            <a:off x="1354958" y="1601868"/>
            <a:ext cx="8472191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Montserrat" panose="00000500000000000000" pitchFamily="2" charset="0"/>
              </a:rPr>
              <a:t>patient de 39 ans</a:t>
            </a:r>
          </a:p>
          <a:p>
            <a:r>
              <a:rPr lang="fr-FR" dirty="0">
                <a:latin typeface="Montserrat" panose="00000500000000000000" pitchFamily="2" charset="0"/>
              </a:rPr>
              <a:t>2019 </a:t>
            </a:r>
            <a:r>
              <a:rPr lang="fr-FR" b="1" dirty="0">
                <a:latin typeface="Montserrat" panose="00000500000000000000" pitchFamily="2" charset="0"/>
              </a:rPr>
              <a:t>STEMI</a:t>
            </a:r>
            <a:r>
              <a:rPr lang="fr-FR" dirty="0">
                <a:latin typeface="Montserrat" panose="00000500000000000000" pitchFamily="2" charset="0"/>
              </a:rPr>
              <a:t> antérieur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2019 stents IVA proximale, moyenne et distale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2019 séquelle </a:t>
            </a:r>
            <a:r>
              <a:rPr lang="fr-FR" dirty="0" err="1">
                <a:latin typeface="Montserrat" panose="00000500000000000000" pitchFamily="2" charset="0"/>
              </a:rPr>
              <a:t>septo</a:t>
            </a:r>
            <a:r>
              <a:rPr lang="fr-FR" dirty="0">
                <a:latin typeface="Montserrat" panose="00000500000000000000" pitchFamily="2" charset="0"/>
              </a:rPr>
              <a:t> apicale ETT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2024 pas d’ischémie résiduelle </a:t>
            </a:r>
            <a:r>
              <a:rPr lang="fr-FR" dirty="0" err="1">
                <a:latin typeface="Montserrat" panose="00000500000000000000" pitchFamily="2" charset="0"/>
              </a:rPr>
              <a:t>echo</a:t>
            </a:r>
            <a:r>
              <a:rPr lang="fr-FR" dirty="0">
                <a:latin typeface="Montserrat" panose="00000500000000000000" pitchFamily="2" charset="0"/>
              </a:rPr>
              <a:t> d’</a:t>
            </a:r>
            <a:r>
              <a:rPr lang="fr-FR" b="1" dirty="0">
                <a:latin typeface="Montserrat" panose="00000500000000000000" pitchFamily="2" charset="0"/>
              </a:rPr>
              <a:t>effort 200W </a:t>
            </a:r>
          </a:p>
          <a:p>
            <a:endParaRPr lang="fr-FR" dirty="0">
              <a:latin typeface="Montserrat" panose="00000500000000000000" pitchFamily="2" charset="0"/>
            </a:endParaRPr>
          </a:p>
          <a:p>
            <a:r>
              <a:rPr lang="fr-FR" b="1" dirty="0">
                <a:latin typeface="Montserrat" panose="00000500000000000000" pitchFamily="2" charset="0"/>
              </a:rPr>
              <a:t>ancien prof de sport désormais chef de chantier</a:t>
            </a:r>
          </a:p>
          <a:p>
            <a:r>
              <a:rPr lang="fr-FR" dirty="0">
                <a:latin typeface="Montserrat" panose="00000500000000000000" pitchFamily="2" charset="0"/>
              </a:rPr>
              <a:t>consultation 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HbA1c 5,6%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Montserrat" panose="00000500000000000000" pitchFamily="2" charset="0"/>
              </a:rPr>
              <a:t>LDLc</a:t>
            </a:r>
            <a:r>
              <a:rPr lang="fr-FR" dirty="0">
                <a:latin typeface="Montserrat" panose="00000500000000000000" pitchFamily="2" charset="0"/>
              </a:rPr>
              <a:t> 0,52 g/l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latin typeface="Montserrat" panose="00000500000000000000" pitchFamily="2" charset="0"/>
              </a:rPr>
              <a:t>NT pro BNP 654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taille 173 cm poids 95 kg </a:t>
            </a:r>
            <a:r>
              <a:rPr lang="fr-FR" b="1" dirty="0">
                <a:latin typeface="Montserrat" panose="00000500000000000000" pitchFamily="2" charset="0"/>
              </a:rPr>
              <a:t>IMC 31,7 </a:t>
            </a:r>
            <a:r>
              <a:rPr lang="fr-FR" dirty="0">
                <a:latin typeface="Montserrat" panose="00000500000000000000" pitchFamily="2" charset="0"/>
              </a:rPr>
              <a:t>– identique sur des données de 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asymptomatique effort comme repos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ECG et ETT inchangée </a:t>
            </a:r>
            <a:r>
              <a:rPr lang="fr-FR" b="1" dirty="0">
                <a:latin typeface="Montserrat" panose="00000500000000000000" pitchFamily="2" charset="0"/>
              </a:rPr>
              <a:t>FEVG 50% akinésie </a:t>
            </a:r>
            <a:r>
              <a:rPr lang="fr-FR" b="1" dirty="0" err="1">
                <a:latin typeface="Montserrat" panose="00000500000000000000" pitchFamily="2" charset="0"/>
              </a:rPr>
              <a:t>septo</a:t>
            </a:r>
            <a:r>
              <a:rPr lang="fr-FR" b="1" dirty="0">
                <a:latin typeface="Montserrat" panose="00000500000000000000" pitchFamily="2" charset="0"/>
              </a:rPr>
              <a:t> apicale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Montserrat" panose="00000500000000000000" pitchFamily="2" charset="0"/>
              </a:rPr>
              <a:t>Traitement en cours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Montserrat" panose="00000500000000000000" pitchFamily="2" charset="0"/>
              </a:rPr>
              <a:t>ramipril</a:t>
            </a:r>
            <a:r>
              <a:rPr lang="fr-FR" dirty="0">
                <a:latin typeface="Montserrat" panose="00000500000000000000" pitchFamily="2" charset="0"/>
              </a:rPr>
              <a:t> 5mg – bisoprolol 5 mg – dapagliflozine 10 mg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 err="1">
                <a:latin typeface="Montserrat" panose="00000500000000000000" pitchFamily="2" charset="0"/>
              </a:rPr>
              <a:t>ezetimibe</a:t>
            </a:r>
            <a:r>
              <a:rPr lang="fr-FR" dirty="0">
                <a:latin typeface="Montserrat" panose="00000500000000000000" pitchFamily="2" charset="0"/>
              </a:rPr>
              <a:t> 10mg – atorvastatine 40 mg – </a:t>
            </a:r>
            <a:r>
              <a:rPr lang="fr-FR" dirty="0" err="1">
                <a:latin typeface="Montserrat" panose="00000500000000000000" pitchFamily="2" charset="0"/>
              </a:rPr>
              <a:t>kardegic</a:t>
            </a:r>
            <a:r>
              <a:rPr lang="fr-FR" dirty="0">
                <a:latin typeface="Montserrat" panose="00000500000000000000" pitchFamily="2" charset="0"/>
              </a:rPr>
              <a:t> 75 mg </a:t>
            </a:r>
          </a:p>
        </p:txBody>
      </p:sp>
    </p:spTree>
    <p:extLst>
      <p:ext uri="{BB962C8B-B14F-4D97-AF65-F5344CB8AC3E}">
        <p14:creationId xmlns:p14="http://schemas.microsoft.com/office/powerpoint/2010/main" val="897019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75854-E141-B362-D7EE-D0B2BD19C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2E833A-823E-6935-13E9-CF7B3446B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épidémiologie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35E3C3B4-CAD5-74F8-FA71-2F6755F9496F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63EA109F-B74F-3A15-F90A-53352B5966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3" name="Complément 2">
                <a:extLst>
                  <a:ext uri="{FF2B5EF4-FFF2-40B4-BE49-F238E27FC236}">
                    <a16:creationId xmlns:a16="http://schemas.microsoft.com/office/drawing/2014/main" id="{8F4CA5FE-31BF-6AD8-F28C-86348668699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74446316"/>
                  </p:ext>
                </p:extLst>
              </p:nvPr>
            </p:nvGraphicFramePr>
            <p:xfrm>
              <a:off x="1809750" y="1651000"/>
              <a:ext cx="8572500" cy="47625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3" name="Complément 2">
                <a:extLst>
                  <a:ext uri="{FF2B5EF4-FFF2-40B4-BE49-F238E27FC236}">
                    <a16:creationId xmlns:a16="http://schemas.microsoft.com/office/drawing/2014/main" id="{8F4CA5FE-31BF-6AD8-F28C-86348668699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1809750" y="1651000"/>
                <a:ext cx="8572500" cy="47625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20421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46A40-59C7-B52D-55A9-76980BB7D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5895B7-0533-0767-35B6-9E9653280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épidémiologie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4C58ADBB-58CA-755B-8007-C03D1BD7A882}"/>
              </a:ext>
            </a:extLst>
          </p:cNvPr>
          <p:cNvSpPr txBox="1">
            <a:spLocks/>
          </p:cNvSpPr>
          <p:nvPr/>
        </p:nvSpPr>
        <p:spPr>
          <a:xfrm>
            <a:off x="0" y="6407443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A0C10C8E-CB58-F383-908B-A925D9F0D1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B14E45E-D498-776B-6DDA-93B067B4A3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9125" t="32896" r="497" b="9840"/>
          <a:stretch/>
        </p:blipFill>
        <p:spPr>
          <a:xfrm>
            <a:off x="8032501" y="2126242"/>
            <a:ext cx="3321299" cy="26082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19A9181-4BAD-A4D3-164E-C6B3B684B60C}"/>
              </a:ext>
            </a:extLst>
          </p:cNvPr>
          <p:cNvSpPr/>
          <p:nvPr/>
        </p:nvSpPr>
        <p:spPr>
          <a:xfrm>
            <a:off x="1268146" y="1388286"/>
            <a:ext cx="2009010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44A95A-151E-FB3C-BA24-C193845C2182}"/>
              </a:ext>
            </a:extLst>
          </p:cNvPr>
          <p:cNvSpPr/>
          <p:nvPr/>
        </p:nvSpPr>
        <p:spPr>
          <a:xfrm>
            <a:off x="1173592" y="6077728"/>
            <a:ext cx="2009010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6246EB-1927-AB6F-BE55-886659E04A83}"/>
              </a:ext>
            </a:extLst>
          </p:cNvPr>
          <p:cNvSpPr/>
          <p:nvPr/>
        </p:nvSpPr>
        <p:spPr>
          <a:xfrm>
            <a:off x="7989320" y="5992989"/>
            <a:ext cx="2961232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id="{D445DA48-92AC-262B-8AFF-8B779B130C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1046150"/>
              </p:ext>
            </p:extLst>
          </p:nvPr>
        </p:nvGraphicFramePr>
        <p:xfrm>
          <a:off x="1140666" y="1598809"/>
          <a:ext cx="2797387" cy="4235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B369EE7A-7F54-6657-79D6-7AE20BDA3D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905" t="14334" r="31018" b="50101"/>
          <a:stretch/>
        </p:blipFill>
        <p:spPr>
          <a:xfrm>
            <a:off x="4152978" y="2126242"/>
            <a:ext cx="2924060" cy="260827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1E4A9DA-FE0C-C716-D4F5-07905C18FD6D}"/>
              </a:ext>
            </a:extLst>
          </p:cNvPr>
          <p:cNvSpPr/>
          <p:nvPr/>
        </p:nvSpPr>
        <p:spPr>
          <a:xfrm>
            <a:off x="7775737" y="1838843"/>
            <a:ext cx="2489571" cy="8843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92C053AF-039D-81D5-D37D-EC90F987F34C}"/>
              </a:ext>
            </a:extLst>
          </p:cNvPr>
          <p:cNvSpPr txBox="1">
            <a:spLocks/>
          </p:cNvSpPr>
          <p:nvPr/>
        </p:nvSpPr>
        <p:spPr>
          <a:xfrm>
            <a:off x="148646" y="6407442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Données HAS</a:t>
            </a:r>
          </a:p>
        </p:txBody>
      </p:sp>
    </p:spTree>
    <p:extLst>
      <p:ext uri="{BB962C8B-B14F-4D97-AF65-F5344CB8AC3E}">
        <p14:creationId xmlns:p14="http://schemas.microsoft.com/office/powerpoint/2010/main" val="3307386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1D5EF-E2CA-2E5B-0E0C-446F99065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9C7C15-2B31-84AC-C851-11532F17B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définition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FA2ED5FB-5E3A-6733-CC34-B470B49AF955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A395FE24-00EB-DBEE-FB16-6241FDF56B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3" name="Complément 2">
                <a:extLst>
                  <a:ext uri="{FF2B5EF4-FFF2-40B4-BE49-F238E27FC236}">
                    <a16:creationId xmlns:a16="http://schemas.microsoft.com/office/drawing/2014/main" id="{3302F88D-8293-2BBC-6D4A-211685E5E33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90860413"/>
                  </p:ext>
                </p:extLst>
              </p:nvPr>
            </p:nvGraphicFramePr>
            <p:xfrm>
              <a:off x="1809750" y="1690688"/>
              <a:ext cx="8572500" cy="47625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3" name="Complément 2">
                <a:extLst>
                  <a:ext uri="{FF2B5EF4-FFF2-40B4-BE49-F238E27FC236}">
                    <a16:creationId xmlns:a16="http://schemas.microsoft.com/office/drawing/2014/main" id="{3302F88D-8293-2BBC-6D4A-211685E5E33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>
                <a:clrChange>
                  <a:clrFrom>
                    <a:prstClr val="black"/>
                  </a:clrFrom>
                  <a:clrTo>
                    <a:prstClr val="black">
                      <a:alpha val="0"/>
                    </a:prstClr>
                  </a:clrTo>
                </a:clrChange>
              </a:blip>
              <a:stretch>
                <a:fillRect/>
              </a:stretch>
            </p:blipFill>
            <p:spPr>
              <a:xfrm>
                <a:off x="1809750" y="1690688"/>
                <a:ext cx="8572500" cy="47625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04227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A2320-B710-1B46-0C4F-E7B31011D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79109D-63AA-77B3-4A1B-92D08FB2D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définition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69A1B59B-1B7B-1A14-EC64-62F8432CD1A8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F7D5B212-DAA5-5FE0-AF78-0854A14E7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pic>
        <p:nvPicPr>
          <p:cNvPr id="1026" name="Picture 2" descr="The Health Risk of Obesity—Better Metrics Imperative | Science">
            <a:extLst>
              <a:ext uri="{FF2B5EF4-FFF2-40B4-BE49-F238E27FC236}">
                <a16:creationId xmlns:a16="http://schemas.microsoft.com/office/drawing/2014/main" id="{42EE24B0-A791-FE71-858B-69568B719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" y="1466158"/>
            <a:ext cx="4202958" cy="3410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B9398D5-5102-5437-F7A5-8945BD086346}"/>
              </a:ext>
            </a:extLst>
          </p:cNvPr>
          <p:cNvSpPr/>
          <p:nvPr/>
        </p:nvSpPr>
        <p:spPr>
          <a:xfrm>
            <a:off x="5208578" y="4491906"/>
            <a:ext cx="1319036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08DA50-B520-0F69-1B9D-F841EFF6640B}"/>
              </a:ext>
            </a:extLst>
          </p:cNvPr>
          <p:cNvSpPr/>
          <p:nvPr/>
        </p:nvSpPr>
        <p:spPr>
          <a:xfrm>
            <a:off x="7109747" y="5766346"/>
            <a:ext cx="611237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5522F5-CA37-33E6-3D75-B4C13635E347}"/>
              </a:ext>
            </a:extLst>
          </p:cNvPr>
          <p:cNvSpPr/>
          <p:nvPr/>
        </p:nvSpPr>
        <p:spPr>
          <a:xfrm>
            <a:off x="5760052" y="2140815"/>
            <a:ext cx="335947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70DF7C4-47CB-6D22-0AF8-4B76F7B09B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0646" y="4868903"/>
            <a:ext cx="947772" cy="49708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AECEEF6-1C59-1DD2-AB3C-B29B93FF80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3652" y="4868903"/>
            <a:ext cx="956136" cy="497082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D68F9307-C168-9241-0492-13995DD3B884}"/>
              </a:ext>
            </a:extLst>
          </p:cNvPr>
          <p:cNvSpPr txBox="1"/>
          <p:nvPr/>
        </p:nvSpPr>
        <p:spPr>
          <a:xfrm>
            <a:off x="1956601" y="5362381"/>
            <a:ext cx="10358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dirty="0"/>
              <a:t>Sous-cutané</a:t>
            </a:r>
          </a:p>
          <a:p>
            <a:pPr algn="ctr"/>
            <a:r>
              <a:rPr lang="fr-FR" sz="1200" b="1" dirty="0"/>
              <a:t>MHO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3F16CFF-4A0D-0ABB-3BBD-A047032C1370}"/>
              </a:ext>
            </a:extLst>
          </p:cNvPr>
          <p:cNvSpPr txBox="1"/>
          <p:nvPr/>
        </p:nvSpPr>
        <p:spPr>
          <a:xfrm>
            <a:off x="4107108" y="5362382"/>
            <a:ext cx="909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dirty="0"/>
              <a:t>Abdominal</a:t>
            </a:r>
          </a:p>
          <a:p>
            <a:pPr algn="ctr"/>
            <a:r>
              <a:rPr lang="fr-FR" sz="1200" b="1" dirty="0"/>
              <a:t>MUHO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77C4D1B1-90F2-7480-FD93-F905CAD5F3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8578" y="1425908"/>
            <a:ext cx="6905834" cy="360414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F0BCD0E-672F-3313-C274-B6004CFCB58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412"/>
          <a:stretch/>
        </p:blipFill>
        <p:spPr>
          <a:xfrm>
            <a:off x="5255475" y="2449456"/>
            <a:ext cx="1173781" cy="816521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AB31C741-59E2-A96C-A216-A1BC55DCEADA}"/>
              </a:ext>
            </a:extLst>
          </p:cNvPr>
          <p:cNvSpPr txBox="1">
            <a:spLocks/>
          </p:cNvSpPr>
          <p:nvPr/>
        </p:nvSpPr>
        <p:spPr>
          <a:xfrm>
            <a:off x="-1" y="6386465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Ahima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, Science, 2013 –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Divous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, Diabète, 2010 –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Abdennour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JCEM 2014 – Ben </a:t>
            </a:r>
            <a:r>
              <a:rPr lang="fr-FR" sz="1000" dirty="0" err="1">
                <a:solidFill>
                  <a:schemeClr val="bg2">
                    <a:lumMod val="90000"/>
                  </a:schemeClr>
                </a:solidFill>
              </a:rPr>
              <a:t>Iassen</a:t>
            </a:r>
            <a:r>
              <a:rPr lang="fr-FR" sz="1000" dirty="0">
                <a:solidFill>
                  <a:schemeClr val="bg2">
                    <a:lumMod val="90000"/>
                  </a:schemeClr>
                </a:solidFill>
              </a:rPr>
              <a:t> JCEM 2017</a:t>
            </a:r>
          </a:p>
        </p:txBody>
      </p:sp>
    </p:spTree>
    <p:extLst>
      <p:ext uri="{BB962C8B-B14F-4D97-AF65-F5344CB8AC3E}">
        <p14:creationId xmlns:p14="http://schemas.microsoft.com/office/powerpoint/2010/main" val="190787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C8317-D14A-EDA6-6A54-595FE179F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C48D3A-DC48-9D03-261A-35FAF7FE2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Montserrat" pitchFamily="2" charset="77"/>
              </a:rPr>
              <a:t>risque cardiovasculaire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EC69A2EE-112D-616B-5851-862D774FF525}"/>
              </a:ext>
            </a:extLst>
          </p:cNvPr>
          <p:cNvSpPr txBox="1">
            <a:spLocks/>
          </p:cNvSpPr>
          <p:nvPr/>
        </p:nvSpPr>
        <p:spPr>
          <a:xfrm>
            <a:off x="0" y="6413500"/>
            <a:ext cx="12192000" cy="4505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fr-FR" sz="10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11" name="Image 10" descr="Une image contenant Graphique, Police, logo, cercle&#10;&#10;Description générée automatiquement">
            <a:extLst>
              <a:ext uri="{FF2B5EF4-FFF2-40B4-BE49-F238E27FC236}">
                <a16:creationId xmlns:a16="http://schemas.microsoft.com/office/drawing/2014/main" id="{C5580445-D183-06F5-8FF8-0667E59434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13500"/>
            <a:ext cx="876300" cy="4445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989DFB6-09C2-6D86-2CC3-008D0848617B}"/>
              </a:ext>
            </a:extLst>
          </p:cNvPr>
          <p:cNvSpPr/>
          <p:nvPr/>
        </p:nvSpPr>
        <p:spPr>
          <a:xfrm>
            <a:off x="380504" y="1465409"/>
            <a:ext cx="1651545" cy="4505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19" name="Complément 18">
                <a:extLst>
                  <a:ext uri="{FF2B5EF4-FFF2-40B4-BE49-F238E27FC236}">
                    <a16:creationId xmlns:a16="http://schemas.microsoft.com/office/drawing/2014/main" id="{9D6250AC-2CEE-8A69-FBE6-3E0FA6BFD00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24017652"/>
                  </p:ext>
                </p:extLst>
              </p:nvPr>
            </p:nvGraphicFramePr>
            <p:xfrm>
              <a:off x="1809750" y="1558205"/>
              <a:ext cx="8572500" cy="476250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19" name="Complément 18">
                <a:extLst>
                  <a:ext uri="{FF2B5EF4-FFF2-40B4-BE49-F238E27FC236}">
                    <a16:creationId xmlns:a16="http://schemas.microsoft.com/office/drawing/2014/main" id="{9D6250AC-2CEE-8A69-FBE6-3E0FA6BFD00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09750" y="1558205"/>
                <a:ext cx="8572500" cy="47625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4638592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webextension1.xml><?xml version="1.0" encoding="utf-8"?>
<we:webextension xmlns:we="http://schemas.microsoft.com/office/webextensions/webextension/2010/11" id="{E9A404E2-68B7-4873-9F4D-09493323D9C9}">
  <we:reference id="wa104381682" version="1.0.0.10" store="fr-FR" storeType="OMEX"/>
  <we:alternateReferences>
    <we:reference id="wa104381682" version="1.0.0.10" store="wa104381682" storeType="OMEX"/>
  </we:alternateReferences>
  <we:properties>
    <we:property name="addinSlideId" value="&quot;succeeded&quot;"/>
    <we:property name="selectedSlug" value="&quot;MQIFXK&quot;"/>
    <we:property name="selectedQuestionId" value="&quot;67ab1fe26a19dd12ee7607fa&quot;"/>
    <we:property name="MQIFXK:67ab1fe26a19dd12ee7607fa:SlideId" value="4330"/>
  </we:properties>
  <we:bindings/>
  <we:snapshot xmlns:r="http://schemas.openxmlformats.org/officeDocument/2006/relationships"/>
</we:webextension>
</file>

<file path=ppt/webextensions/webextension10.xml><?xml version="1.0" encoding="utf-8"?>
<we:webextension xmlns:we="http://schemas.microsoft.com/office/webextensions/webextension/2010/11" id="{D1DDD7A4-89B2-4BCC-95CA-47B2130B65C5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MQIFXK&quot;"/>
    <we:property name="selectedQuestionId" value="&quot;67ab49dcdf1dcac93df5f019&quot;"/>
    <we:property name="MQIFXK:67ab49dcdf1dcac93df5f019:SlideId" value="4349"/>
  </we:properties>
  <we:bindings/>
  <we:snapshot xmlns:r="http://schemas.openxmlformats.org/officeDocument/2006/relationships"/>
</we:webextension>
</file>

<file path=ppt/webextensions/webextension11.xml><?xml version="1.0" encoding="utf-8"?>
<we:webextension xmlns:we="http://schemas.microsoft.com/office/webextensions/webextension/2010/11" id="{75CE7ED5-5289-491A-B499-69EDCD78FEFA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MQIFXK&quot;"/>
    <we:property name="selectedQuestionId" value="&quot;67ab5297e3dcf8ae39d59a0c&quot;"/>
    <we:property name="MQIFXK:67ab5297e3dcf8ae39d59a0c:SlideId" value="4354"/>
  </we:properties>
  <we:bindings/>
  <we:snapshot xmlns:r="http://schemas.openxmlformats.org/officeDocument/2006/relationships"/>
</we:webextension>
</file>

<file path=ppt/webextensions/webextension12.xml><?xml version="1.0" encoding="utf-8"?>
<we:webextension xmlns:we="http://schemas.microsoft.com/office/webextensions/webextension/2010/11" id="{B39E50FC-8306-47EE-9856-F3CABBB53940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MQIFXK&quot;"/>
    <we:property name="selectedQuestionId" value="&quot;67ab49dabf44c0b4b77239cb&quot;"/>
    <we:property name="MQIFXK:67ab49dabf44c0b4b77239cb:SlideId" value="4353"/>
  </we:properties>
  <we:bindings/>
  <we:snapshot xmlns:r="http://schemas.openxmlformats.org/officeDocument/2006/relationships"/>
</we:webextension>
</file>

<file path=ppt/webextensions/webextension13.xml><?xml version="1.0" encoding="utf-8"?>
<we:webextension xmlns:we="http://schemas.microsoft.com/office/webextensions/webextension/2010/11" id="{5A40F58C-B3B4-4CA9-9712-3CAF894B54E4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MQIFXK&quot;"/>
    <we:property name="selectedQuestionId" value="&quot;67ab567864f86c06e13016e4&quot;"/>
    <we:property name="MQIFXK:67ab567864f86c06e13016e4:SlideId" value="4355"/>
  </we:properties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23B2C5D3-8CBD-4C65-BAAA-B1158BCA276A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MQIFXK&quot;"/>
    <we:property name="selectedQuestionId" value="&quot;67ab22b418d72c548a73f87c&quot;"/>
    <we:property name="MQIFXK:67ab22b418d72c548a73f87c:SlideId" value="4333"/>
  </we:properties>
  <we:bindings/>
  <we:snapshot xmlns:r="http://schemas.openxmlformats.org/officeDocument/2006/relationships"/>
</we:webextension>
</file>

<file path=ppt/webextensions/webextension3.xml><?xml version="1.0" encoding="utf-8"?>
<we:webextension xmlns:we="http://schemas.microsoft.com/office/webextensions/webextension/2010/11" id="{A3CE154D-DF48-44C0-BC0C-460D7C5F967C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MQIFXK&quot;"/>
    <we:property name="selectedQuestionId" value="&quot;67ab22cb5a8d1899988c7311&quot;"/>
    <we:property name="MQIFXK:67ab22cb5a8d1899988c7311:SlideId" value="4335"/>
  </we:properties>
  <we:bindings/>
  <we:snapshot xmlns:r="http://schemas.openxmlformats.org/officeDocument/2006/relationships"/>
</we:webextension>
</file>

<file path=ppt/webextensions/webextension4.xml><?xml version="1.0" encoding="utf-8"?>
<we:webextension xmlns:we="http://schemas.microsoft.com/office/webextensions/webextension/2010/11" id="{F267011D-6713-42A3-94AD-FB8669001190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MQIFXK&quot;"/>
    <we:property name="selectedQuestionId" value="&quot;67ab3d7adf1dcac93ddbb251&quot;"/>
    <we:property name="MQIFXK:67ab3d7adf1dcac93ddbb251:SlideId" value="4337"/>
  </we:properties>
  <we:bindings/>
  <we:snapshot xmlns:r="http://schemas.openxmlformats.org/officeDocument/2006/relationships"/>
</we:webextension>
</file>

<file path=ppt/webextensions/webextension5.xml><?xml version="1.0" encoding="utf-8"?>
<we:webextension xmlns:we="http://schemas.microsoft.com/office/webextensions/webextension/2010/11" id="{149F153D-FC3C-4EBB-B8C9-0646C128A4C1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MQIFXK&quot;"/>
    <we:property name="selectedQuestionId" value="&quot;67ab45812ee28519d03f3544&quot;"/>
    <we:property name="MQIFXK:67ab45812ee28519d03f3544:SlideId" value="4344"/>
  </we:properties>
  <we:bindings/>
  <we:snapshot xmlns:r="http://schemas.openxmlformats.org/officeDocument/2006/relationships"/>
</we:webextension>
</file>

<file path=ppt/webextensions/webextension6.xml><?xml version="1.0" encoding="utf-8"?>
<we:webextension xmlns:we="http://schemas.microsoft.com/office/webextensions/webextension/2010/11" id="{FBE68DB9-BB06-48B7-ACA0-E73313280CF4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MQIFXK&quot;"/>
    <we:property name="selectedQuestionId" value="&quot;67ab3ccce3dcf8ae39ae7288&quot;"/>
    <we:property name="MQIFXK:67ab3ccce3dcf8ae39ae7288:SlideId" value="4338"/>
  </we:properties>
  <we:bindings/>
  <we:snapshot xmlns:r="http://schemas.openxmlformats.org/officeDocument/2006/relationships"/>
</we:webextension>
</file>

<file path=ppt/webextensions/webextension7.xml><?xml version="1.0" encoding="utf-8"?>
<we:webextension xmlns:we="http://schemas.microsoft.com/office/webextensions/webextension/2010/11" id="{F6781495-5846-4965-AFFB-578C0E626068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MQIFXK&quot;"/>
    <we:property name="selectedQuestionId" value="&quot;67ab43a1e3dcf8ae39be9ba7&quot;"/>
    <we:property name="MQIFXK:67ab43a1e3dcf8ae39be9ba7:SlideId" value="4341"/>
  </we:properties>
  <we:bindings/>
  <we:snapshot xmlns:r="http://schemas.openxmlformats.org/officeDocument/2006/relationships"/>
</we:webextension>
</file>

<file path=ppt/webextensions/webextension8.xml><?xml version="1.0" encoding="utf-8"?>
<we:webextension xmlns:we="http://schemas.microsoft.com/office/webextensions/webextension/2010/11" id="{33AF6D08-518C-4C54-894A-C1363FB20D0B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MQIFXK&quot;"/>
    <we:property name="selectedQuestionId" value="&quot;67ab48d6df1dcac93df3cef6&quot;"/>
    <we:property name="MQIFXK:67ab48d6df1dcac93df3cef6:SlideId" value="4346"/>
  </we:properties>
  <we:bindings/>
  <we:snapshot xmlns:r="http://schemas.openxmlformats.org/officeDocument/2006/relationships"/>
</we:webextension>
</file>

<file path=ppt/webextensions/webextension9.xml><?xml version="1.0" encoding="utf-8"?>
<we:webextension xmlns:we="http://schemas.microsoft.com/office/webextensions/webextension/2010/11" id="{0F406536-214B-4A0D-B608-2CDD9A2124DA}">
  <we:reference id="wa104381682" version="1.0.0.10" store="fr-FR" storeType="OMEX"/>
  <we:alternateReferences>
    <we:reference id="WA104381682" version="1.0.0.10" store="" storeType="OMEX"/>
  </we:alternateReferences>
  <we:properties>
    <we:property name="addinSlideId" value="&quot;succeeded&quot;"/>
    <we:property name="selectedSlug" value="&quot;MQIFXK&quot;"/>
    <we:property name="selectedQuestionId" value="&quot;67ab49debf44c0b4b7723d4a&quot;"/>
    <we:property name="MQIFXK:67ab49debf44c0b4b7723d4a:SlideId" value="4348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20342</TotalTime>
  <Words>714</Words>
  <Application>Microsoft Macintosh PowerPoint</Application>
  <PresentationFormat>Grand écran</PresentationFormat>
  <Paragraphs>165</Paragraphs>
  <Slides>29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4" baseType="lpstr">
      <vt:lpstr>Aptos</vt:lpstr>
      <vt:lpstr>Aptos Display</vt:lpstr>
      <vt:lpstr>Arial</vt:lpstr>
      <vt:lpstr>Montserrat</vt:lpstr>
      <vt:lpstr>Thème Office</vt:lpstr>
      <vt:lpstr>cœur et obésité</vt:lpstr>
      <vt:lpstr>liens et conflits d’intérêts</vt:lpstr>
      <vt:lpstr>pour participer</vt:lpstr>
      <vt:lpstr>cas clinique cardiologique</vt:lpstr>
      <vt:lpstr>épidémiologie</vt:lpstr>
      <vt:lpstr>épidémiologie</vt:lpstr>
      <vt:lpstr>définition</vt:lpstr>
      <vt:lpstr>définition</vt:lpstr>
      <vt:lpstr>risque cardiovasculaire</vt:lpstr>
      <vt:lpstr>risque cardiovasculaire </vt:lpstr>
      <vt:lpstr>dépistage</vt:lpstr>
      <vt:lpstr>dépistage</vt:lpstr>
      <vt:lpstr>classification</vt:lpstr>
      <vt:lpstr>classification</vt:lpstr>
      <vt:lpstr>parcours de soin</vt:lpstr>
      <vt:lpstr>parcours de soin</vt:lpstr>
      <vt:lpstr>les thérapeutiques</vt:lpstr>
      <vt:lpstr>les thérapeutiques</vt:lpstr>
      <vt:lpstr>à propos de l’activité physique</vt:lpstr>
      <vt:lpstr>à propos de l’activité physique</vt:lpstr>
      <vt:lpstr>à propos du semaglutide</vt:lpstr>
      <vt:lpstr>à propos du semaglutide</vt:lpstr>
      <vt:lpstr>Présentation PowerPoint</vt:lpstr>
      <vt:lpstr>à propos du tirzepatide</vt:lpstr>
      <vt:lpstr>à propos du tirzepatide</vt:lpstr>
      <vt:lpstr>à propos de la chirurgie</vt:lpstr>
      <vt:lpstr>à propos de la chirurgie</vt:lpstr>
      <vt:lpstr>conclusion</vt:lpstr>
      <vt:lpstr>Contacts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Clément Bècle</dc:creator>
  <cp:lastModifiedBy>Clément Bècle</cp:lastModifiedBy>
  <cp:revision>27</cp:revision>
  <dcterms:created xsi:type="dcterms:W3CDTF">2024-10-10T16:15:00Z</dcterms:created>
  <dcterms:modified xsi:type="dcterms:W3CDTF">2025-10-09T19:56:29Z</dcterms:modified>
</cp:coreProperties>
</file>